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77" r:id="rId2"/>
    <p:sldId id="416" r:id="rId3"/>
    <p:sldId id="404" r:id="rId4"/>
    <p:sldId id="386" r:id="rId5"/>
    <p:sldId id="378" r:id="rId6"/>
    <p:sldId id="379" r:id="rId7"/>
    <p:sldId id="380" r:id="rId8"/>
    <p:sldId id="381" r:id="rId9"/>
    <p:sldId id="382" r:id="rId10"/>
    <p:sldId id="383" r:id="rId11"/>
    <p:sldId id="385" r:id="rId12"/>
    <p:sldId id="406" r:id="rId13"/>
    <p:sldId id="407" r:id="rId14"/>
    <p:sldId id="387" r:id="rId15"/>
    <p:sldId id="388" r:id="rId16"/>
    <p:sldId id="389" r:id="rId17"/>
    <p:sldId id="390" r:id="rId18"/>
    <p:sldId id="391" r:id="rId19"/>
    <p:sldId id="392" r:id="rId20"/>
    <p:sldId id="396" r:id="rId21"/>
    <p:sldId id="397" r:id="rId22"/>
    <p:sldId id="398" r:id="rId23"/>
    <p:sldId id="400" r:id="rId24"/>
    <p:sldId id="401" r:id="rId25"/>
    <p:sldId id="413" r:id="rId26"/>
    <p:sldId id="409" r:id="rId27"/>
    <p:sldId id="414" r:id="rId28"/>
    <p:sldId id="415" r:id="rId29"/>
    <p:sldId id="411" r:id="rId30"/>
    <p:sldId id="403" r:id="rId31"/>
  </p:sldIdLst>
  <p:sldSz cx="9144000" cy="6858000" type="screen4x3"/>
  <p:notesSz cx="9928225" cy="6797675"/>
  <p:embeddedFontLst>
    <p:embeddedFont>
      <p:font typeface="Franklin Gothic Heavy" panose="020B0903020102020204" pitchFamily="34" charset="0"/>
      <p:regular r:id="rId34"/>
      <p: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Franklin Gothic Medium" panose="020B0603020102020204" pitchFamily="34" charset="0"/>
      <p:regular r:id="rId44"/>
      <p: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1734" y="4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0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B3F9-469B-4F84-96E3-8F8382917751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00" y="6456613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978AB-5CC8-4ADE-AF13-7ABC4D7F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3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124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7" y="2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1D2E-BC62-4E17-826D-41571DF6D3D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800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0" y="3228976"/>
            <a:ext cx="7943849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364"/>
            <a:ext cx="4302124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7" y="645636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29761-9BE9-4828-986E-EF7E423E2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1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5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6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8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tl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0"/>
            <a:ext cx="19510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396335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Franklin Gothic Heavy" pitchFamily="34" charset="0"/>
              </a:rPr>
              <a:t>February 2018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5F8EA4-9867-477D-968D-13B4CE0DF08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37115041"/>
              </p:ext>
            </p:extLst>
          </p:nvPr>
        </p:nvGraphicFramePr>
        <p:xfrm>
          <a:off x="5903913" y="5733256"/>
          <a:ext cx="324008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4" imgW="3240000" imgH="1094040" progId="">
                  <p:embed/>
                </p:oleObj>
              </mc:Choice>
              <mc:Fallback>
                <p:oleObj r:id="rId4" imgW="3240000" imgH="1094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3913" y="5733256"/>
                        <a:ext cx="3240087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97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B781-BF54-40ED-A89C-4EC2FD15768F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D03C-FB56-471A-9C74-E2C0D0D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980728"/>
            <a:ext cx="55446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Franklin Gothic Heavy" panose="020B0903020102020204" pitchFamily="34" charset="0"/>
              </a:rPr>
              <a:t>Dhaka, February 2018</a:t>
            </a:r>
          </a:p>
          <a:p>
            <a:pPr algn="ctr"/>
            <a:endParaRPr lang="en-GB" sz="3200" dirty="0">
              <a:latin typeface="Franklin Gothic Heavy" panose="020B0903020102020204" pitchFamily="34" charset="0"/>
            </a:endParaRPr>
          </a:p>
          <a:p>
            <a:pPr algn="ctr"/>
            <a:r>
              <a:rPr lang="en-GB" sz="40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A Decade of Change in the World Cotton Market</a:t>
            </a:r>
          </a:p>
          <a:p>
            <a:pPr algn="ctr"/>
            <a:endParaRPr lang="en-GB" sz="4000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en-GB" sz="3600" dirty="0">
                <a:latin typeface="Franklin Gothic Heavy" panose="020B0903020102020204" pitchFamily="34" charset="0"/>
              </a:rPr>
              <a:t>Mike Edwards</a:t>
            </a:r>
          </a:p>
          <a:p>
            <a:pPr algn="ctr"/>
            <a:r>
              <a:rPr lang="en-GB" sz="3600" dirty="0">
                <a:latin typeface="Franklin Gothic Heavy" panose="020B0903020102020204" pitchFamily="34" charset="0"/>
              </a:rPr>
              <a:t>Cotton Outlook</a:t>
            </a:r>
          </a:p>
          <a:p>
            <a:endParaRPr lang="en-GB" sz="3200" dirty="0">
              <a:latin typeface="Franklin Gothic Heavy" panose="020B0903020102020204" pitchFamily="34" charset="0"/>
            </a:endParaRPr>
          </a:p>
          <a:p>
            <a:endParaRPr lang="en-GB" sz="32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E598C-FAF9-469F-814F-5199C6E929AC}"/>
              </a:ext>
            </a:extLst>
          </p:cNvPr>
          <p:cNvSpPr txBox="1"/>
          <p:nvPr/>
        </p:nvSpPr>
        <p:spPr>
          <a:xfrm>
            <a:off x="1043608" y="1988840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Upshot of seasons</a:t>
            </a:r>
          </a:p>
          <a:p>
            <a:pPr algn="ctr"/>
            <a:r>
              <a:rPr lang="en-GB" sz="4800" dirty="0"/>
              <a:t> 2011/12 à 2013/14: </a:t>
            </a:r>
          </a:p>
          <a:p>
            <a:pPr algn="ctr"/>
            <a:r>
              <a:rPr lang="en-GB" sz="4800" dirty="0"/>
              <a:t>Rise in world stocks of</a:t>
            </a:r>
          </a:p>
          <a:p>
            <a:pPr algn="ctr"/>
            <a:r>
              <a:rPr lang="en-GB" sz="4800" dirty="0"/>
              <a:t> c. 11,000,000 tonnes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17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AA4E01-081C-4047-AB34-AA7B2D58D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193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A0149-3266-474B-93F3-0BF9C67117F1}"/>
              </a:ext>
            </a:extLst>
          </p:cNvPr>
          <p:cNvSpPr txBox="1"/>
          <p:nvPr/>
        </p:nvSpPr>
        <p:spPr>
          <a:xfrm>
            <a:off x="1475656" y="404664"/>
            <a:ext cx="7038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World prices 2011/12 to 2013/14</a:t>
            </a:r>
          </a:p>
        </p:txBody>
      </p:sp>
    </p:spTree>
    <p:extLst>
      <p:ext uri="{BB962C8B-B14F-4D97-AF65-F5344CB8AC3E}">
        <p14:creationId xmlns:p14="http://schemas.microsoft.com/office/powerpoint/2010/main" val="265675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11F30B7-9235-4E50-B533-C08F7AF5272D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0405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undertaking to buy the entire crop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price well above the world market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 beyond apparent needs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 in state reserve stocks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cotton yarn imports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of world surpluses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6C255-F009-423D-9DBD-E8E44E37AEE2}"/>
              </a:ext>
            </a:extLst>
          </p:cNvPr>
          <p:cNvSpPr txBox="1"/>
          <p:nvPr/>
        </p:nvSpPr>
        <p:spPr>
          <a:xfrm>
            <a:off x="860022" y="622429"/>
            <a:ext cx="7423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China’s Policy: 2011/12 to 2013/14</a:t>
            </a:r>
          </a:p>
        </p:txBody>
      </p:sp>
    </p:spTree>
    <p:extLst>
      <p:ext uri="{BB962C8B-B14F-4D97-AF65-F5344CB8AC3E}">
        <p14:creationId xmlns:p14="http://schemas.microsoft.com/office/powerpoint/2010/main" val="159349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308155-7D1D-4BB0-9BF8-99CC1F680BC1}"/>
              </a:ext>
            </a:extLst>
          </p:cNvPr>
          <p:cNvSpPr txBox="1"/>
          <p:nvPr/>
        </p:nvSpPr>
        <p:spPr>
          <a:xfrm>
            <a:off x="1691680" y="308555"/>
            <a:ext cx="6262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China’s State Reserve surpass 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11 million tonnes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1DCA5-D5AD-46C3-AFE9-CC5D4336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0" y="1124744"/>
            <a:ext cx="7470000" cy="47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6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E1AD8-189D-4D50-B23A-D3A0CC4AA1D1}"/>
              </a:ext>
            </a:extLst>
          </p:cNvPr>
          <p:cNvSpPr txBox="1"/>
          <p:nvPr/>
        </p:nvSpPr>
        <p:spPr>
          <a:xfrm>
            <a:off x="2661541" y="548680"/>
            <a:ext cx="382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China’s</a:t>
            </a:r>
            <a:r>
              <a:rPr lang="en-GB" dirty="0"/>
              <a:t> </a:t>
            </a:r>
            <a:r>
              <a:rPr lang="en-GB" sz="3600" dirty="0">
                <a:latin typeface="Franklin Gothic Medium" panose="020B0603020102020204" pitchFamily="34" charset="0"/>
              </a:rPr>
              <a:t>New Policy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73E08-B1BE-45A7-800A-28D5A0DE704A}"/>
              </a:ext>
            </a:extLst>
          </p:cNvPr>
          <p:cNvSpPr txBox="1"/>
          <p:nvPr/>
        </p:nvSpPr>
        <p:spPr>
          <a:xfrm>
            <a:off x="899592" y="1412776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Open-ended support (2011/12 to 2013/14) at an end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Target price system on trial in Xinjiang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Much less support in other provinces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Restrictive import quota regime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Disposal of accumulated stocks…</a:t>
            </a:r>
          </a:p>
        </p:txBody>
      </p:sp>
    </p:spTree>
    <p:extLst>
      <p:ext uri="{BB962C8B-B14F-4D97-AF65-F5344CB8AC3E}">
        <p14:creationId xmlns:p14="http://schemas.microsoft.com/office/powerpoint/2010/main" val="125742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A16E7-82D9-45B5-AA26-20DF9B998F6A}"/>
              </a:ext>
            </a:extLst>
          </p:cNvPr>
          <p:cNvSpPr txBox="1"/>
          <p:nvPr/>
        </p:nvSpPr>
        <p:spPr>
          <a:xfrm>
            <a:off x="3059832" y="298538"/>
            <a:ext cx="431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Domestic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3AF23-FECA-4B54-B1EA-DB2710DE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" y="933616"/>
            <a:ext cx="9144000" cy="48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8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00BF8-8ABB-4F84-AEC2-E7ED80B6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15" y="793101"/>
            <a:ext cx="7164370" cy="5271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D7228-489F-4809-B729-2523F6746171}"/>
              </a:ext>
            </a:extLst>
          </p:cNvPr>
          <p:cNvSpPr txBox="1"/>
          <p:nvPr/>
        </p:nvSpPr>
        <p:spPr>
          <a:xfrm>
            <a:off x="4860032" y="620688"/>
            <a:ext cx="172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330354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D667C6-27FE-4F18-B6F5-618904BBA667}"/>
              </a:ext>
            </a:extLst>
          </p:cNvPr>
          <p:cNvSpPr txBox="1"/>
          <p:nvPr/>
        </p:nvSpPr>
        <p:spPr>
          <a:xfrm>
            <a:off x="2555776" y="476672"/>
            <a:ext cx="4372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State Reserve Stocks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B8945-59D1-4557-B42C-E9388A58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81003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44DF6-0EFD-4C51-90C4-818B8887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244"/>
            <a:ext cx="9144000" cy="5074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5A2CC-9C9B-4C9D-9DCB-61EF7DDAE2F2}"/>
              </a:ext>
            </a:extLst>
          </p:cNvPr>
          <p:cNvSpPr txBox="1"/>
          <p:nvPr/>
        </p:nvSpPr>
        <p:spPr>
          <a:xfrm>
            <a:off x="3563888" y="406913"/>
            <a:ext cx="334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Major importers</a:t>
            </a:r>
          </a:p>
        </p:txBody>
      </p:sp>
    </p:spTree>
    <p:extLst>
      <p:ext uri="{BB962C8B-B14F-4D97-AF65-F5344CB8AC3E}">
        <p14:creationId xmlns:p14="http://schemas.microsoft.com/office/powerpoint/2010/main" val="170298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30C7D6-6E73-4EC1-AEFF-DC76AFEB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337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00462-A0E0-4BBC-9205-C858A6E36920}"/>
              </a:ext>
            </a:extLst>
          </p:cNvPr>
          <p:cNvSpPr txBox="1"/>
          <p:nvPr/>
        </p:nvSpPr>
        <p:spPr>
          <a:xfrm>
            <a:off x="1053344" y="476672"/>
            <a:ext cx="703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World Prices 2014/15 to 2017/18</a:t>
            </a:r>
          </a:p>
        </p:txBody>
      </p:sp>
    </p:spTree>
    <p:extLst>
      <p:ext uri="{BB962C8B-B14F-4D97-AF65-F5344CB8AC3E}">
        <p14:creationId xmlns:p14="http://schemas.microsoft.com/office/powerpoint/2010/main" val="66735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8B6E8DB-2F42-4D08-B357-DA20FDEA7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349500"/>
            <a:ext cx="8432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7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3ED78-2915-422D-BF5B-606F59552180}"/>
              </a:ext>
            </a:extLst>
          </p:cNvPr>
          <p:cNvSpPr txBox="1"/>
          <p:nvPr/>
        </p:nvSpPr>
        <p:spPr>
          <a:xfrm>
            <a:off x="683568" y="11663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On-call Purchasing</a:t>
            </a:r>
            <a:br>
              <a:rPr lang="en-GB" sz="3600" dirty="0">
                <a:latin typeface="Franklin Gothic Medium" panose="020B0603020102020204" pitchFamily="34" charset="0"/>
              </a:rPr>
            </a:br>
            <a:r>
              <a:rPr lang="en-GB" sz="3600" dirty="0">
                <a:latin typeface="Franklin Gothic Medium" panose="020B0603020102020204" pitchFamily="34" charset="0"/>
              </a:rPr>
              <a:t>Unfixed on-call sales (end December)</a:t>
            </a:r>
          </a:p>
          <a:p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CC71F-665E-4097-831A-48CD27DE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1844824"/>
            <a:ext cx="7488000" cy="4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3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287AB-EBCF-45C9-A702-C6083CCBB2CD}"/>
              </a:ext>
            </a:extLst>
          </p:cNvPr>
          <p:cNvSpPr txBox="1"/>
          <p:nvPr/>
        </p:nvSpPr>
        <p:spPr>
          <a:xfrm>
            <a:off x="1619672" y="365686"/>
            <a:ext cx="719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World Production and Consumption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8A119-F1EA-4AB9-AA85-F63F7779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0" y="1048500"/>
            <a:ext cx="7479000" cy="47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56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A9818-7B7D-4A20-844F-26C4A4B8FC01}"/>
              </a:ext>
            </a:extLst>
          </p:cNvPr>
          <p:cNvSpPr txBox="1"/>
          <p:nvPr/>
        </p:nvSpPr>
        <p:spPr>
          <a:xfrm>
            <a:off x="2680649" y="620688"/>
            <a:ext cx="378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Supportive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5ABDB-0927-46B9-92AB-1823E4BFCABE}"/>
              </a:ext>
            </a:extLst>
          </p:cNvPr>
          <p:cNvSpPr txBox="1"/>
          <p:nvPr/>
        </p:nvSpPr>
        <p:spPr>
          <a:xfrm>
            <a:off x="1041326" y="1247105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China’s destocking policy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Growth outside China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World Production falls sharply in 2015/16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Price competition from India subdued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Speculative activity in New York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Mills return to forward buying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935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88D2C-5394-492C-85A5-CFAE44D8C28B}"/>
              </a:ext>
            </a:extLst>
          </p:cNvPr>
          <p:cNvSpPr txBox="1"/>
          <p:nvPr/>
        </p:nvSpPr>
        <p:spPr>
          <a:xfrm>
            <a:off x="1691680" y="26064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Where to now?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2018/19 and beyond…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1867C-7421-419D-8CBA-4DFC2989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977"/>
            <a:ext cx="9144000" cy="57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B50E4-093C-4F6C-8854-9BC0A4F1DFBF}"/>
              </a:ext>
            </a:extLst>
          </p:cNvPr>
          <p:cNvSpPr txBox="1"/>
          <p:nvPr/>
        </p:nvSpPr>
        <p:spPr>
          <a:xfrm>
            <a:off x="1556751" y="404664"/>
            <a:ext cx="6030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Cotton Outlook’s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 Initial Forecasts for 2018/19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486B1-4A8D-4922-A9E5-07EF654B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479000" cy="47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48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789FC-C492-4CE7-B91D-FE6CE727BA43}"/>
              </a:ext>
            </a:extLst>
          </p:cNvPr>
          <p:cNvSpPr txBox="1"/>
          <p:nvPr/>
        </p:nvSpPr>
        <p:spPr>
          <a:xfrm>
            <a:off x="1489007" y="147496"/>
            <a:ext cx="616598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Major suppliers to Bangladesh</a:t>
            </a:r>
          </a:p>
          <a:p>
            <a:pPr algn="ctr"/>
            <a:r>
              <a:rPr lang="en-GB" sz="3200" dirty="0">
                <a:latin typeface="Franklin Gothic Medium" panose="020B0603020102020204" pitchFamily="34" charset="0"/>
              </a:rPr>
              <a:t> (2016/17 season)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D2EEB-A5E6-47C1-844E-121EFE3C3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3"/>
            <a:ext cx="8352928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6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39BDC-4731-4D23-8441-28F63B3C21C8}"/>
              </a:ext>
            </a:extLst>
          </p:cNvPr>
          <p:cNvSpPr txBox="1"/>
          <p:nvPr/>
        </p:nvSpPr>
        <p:spPr>
          <a:xfrm>
            <a:off x="3922463" y="692696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1250C-BEFF-4001-B7A1-7D3A6D66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1044000"/>
            <a:ext cx="7488000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1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51412-BFA5-4C47-9991-4BDCDDF271DE}"/>
              </a:ext>
            </a:extLst>
          </p:cNvPr>
          <p:cNvSpPr txBox="1"/>
          <p:nvPr/>
        </p:nvSpPr>
        <p:spPr>
          <a:xfrm>
            <a:off x="3284627" y="0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Central Asia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BB19E-7263-4C5C-A6FC-987FC0F7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9143999" cy="53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39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6163F-E9F9-410E-BFF8-30F9C00975D8}"/>
              </a:ext>
            </a:extLst>
          </p:cNvPr>
          <p:cNvSpPr txBox="1"/>
          <p:nvPr/>
        </p:nvSpPr>
        <p:spPr>
          <a:xfrm>
            <a:off x="2987824" y="620688"/>
            <a:ext cx="388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African Franc Zone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87DE4-DEFE-42F8-B914-994344D24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1044000"/>
            <a:ext cx="7488000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1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1D8FC-63B3-4F5F-98A2-70FD6875AFAB}"/>
              </a:ext>
            </a:extLst>
          </p:cNvPr>
          <p:cNvSpPr txBox="1"/>
          <p:nvPr/>
        </p:nvSpPr>
        <p:spPr>
          <a:xfrm>
            <a:off x="3159017" y="548680"/>
            <a:ext cx="282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United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6DF59-4E5A-4C0D-AB12-2D9256DF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" y="1044000"/>
            <a:ext cx="7488000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67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94ACEC02-6B5A-4BDA-AA7D-8F135ED90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15" y="1916603"/>
            <a:ext cx="1656184" cy="2349338"/>
          </a:xfrm>
          <a:prstGeom prst="rect">
            <a:avLst/>
          </a:prstGeom>
        </p:spPr>
      </p:pic>
      <p:pic>
        <p:nvPicPr>
          <p:cNvPr id="4" name="Picture 3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C05DC9E2-C1A5-46D0-83A8-3A0FED0D9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95" y="836712"/>
            <a:ext cx="3178739" cy="4509120"/>
          </a:xfrm>
          <a:prstGeom prst="rect">
            <a:avLst/>
          </a:prstGeom>
        </p:spPr>
      </p:pic>
      <p:pic>
        <p:nvPicPr>
          <p:cNvPr id="8" name="Picture 7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A4EAE59-2DE6-4090-B321-EC5FBFCF0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04" y="1916603"/>
            <a:ext cx="1656184" cy="2349338"/>
          </a:xfrm>
          <a:prstGeom prst="rect">
            <a:avLst/>
          </a:prstGeom>
        </p:spPr>
      </p:pic>
      <p:pic>
        <p:nvPicPr>
          <p:cNvPr id="7" name="Picture 6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3446089D-C7FD-4059-BC3E-007E0E47F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5" y="836712"/>
            <a:ext cx="3178739" cy="4509120"/>
          </a:xfrm>
          <a:prstGeom prst="rect">
            <a:avLst/>
          </a:prstGeom>
        </p:spPr>
      </p:pic>
      <p:pic>
        <p:nvPicPr>
          <p:cNvPr id="5" name="Picture 4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72A4C2F1-3A2F-4755-810F-0CEAF4C4C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8" y="-8545"/>
            <a:ext cx="4145492" cy="58804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5120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D3FFA-A604-49B4-9B8F-F66EC42BB8F4}"/>
              </a:ext>
            </a:extLst>
          </p:cNvPr>
          <p:cNvSpPr txBox="1"/>
          <p:nvPr/>
        </p:nvSpPr>
        <p:spPr>
          <a:xfrm>
            <a:off x="1475656" y="476672"/>
            <a:ext cx="7097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China’s Return as a Major Importer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 – but when?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3AC62-F74D-4DFA-9708-DE4724EB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60" y="1556791"/>
            <a:ext cx="8177704" cy="50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7FE95-6F0D-40CB-88AF-F0319E7372D2}"/>
              </a:ext>
            </a:extLst>
          </p:cNvPr>
          <p:cNvSpPr txBox="1"/>
          <p:nvPr/>
        </p:nvSpPr>
        <p:spPr>
          <a:xfrm>
            <a:off x="3443325" y="548680"/>
            <a:ext cx="225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Franklin Gothic Medium" panose="020B0603020102020204" pitchFamily="34" charset="0"/>
              </a:rPr>
              <a:t>Hindsight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EF09-27BC-4964-924C-81D2CF48708D}"/>
              </a:ext>
            </a:extLst>
          </p:cNvPr>
          <p:cNvSpPr txBox="1"/>
          <p:nvPr/>
        </p:nvSpPr>
        <p:spPr>
          <a:xfrm>
            <a:off x="1323353" y="3075057"/>
            <a:ext cx="649729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i="1" dirty="0">
                <a:latin typeface="Franklin Gothic Medium" panose="020B0603020102020204" pitchFamily="34" charset="0"/>
              </a:rPr>
              <a:t>“After the event, even a fool is wise”</a:t>
            </a:r>
          </a:p>
          <a:p>
            <a:pPr algn="ctr"/>
            <a:endParaRPr lang="en-GB" sz="3200" dirty="0">
              <a:latin typeface="Franklin Gothic Medium" panose="020B0603020102020204" pitchFamily="34" charset="0"/>
            </a:endParaRPr>
          </a:p>
          <a:p>
            <a:r>
              <a:rPr lang="en-GB" sz="2800" dirty="0">
                <a:latin typeface="Franklin Gothic Medium" panose="020B0603020102020204" pitchFamily="34" charset="0"/>
              </a:rPr>
              <a:t>Homer</a:t>
            </a:r>
          </a:p>
        </p:txBody>
      </p:sp>
    </p:spTree>
    <p:extLst>
      <p:ext uri="{BB962C8B-B14F-4D97-AF65-F5344CB8AC3E}">
        <p14:creationId xmlns:p14="http://schemas.microsoft.com/office/powerpoint/2010/main" val="4307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A8083F-0E12-4ABF-9198-2AE3118E49B6}"/>
              </a:ext>
            </a:extLst>
          </p:cNvPr>
          <p:cNvSpPr txBox="1"/>
          <p:nvPr/>
        </p:nvSpPr>
        <p:spPr>
          <a:xfrm>
            <a:off x="1331640" y="404664"/>
            <a:ext cx="733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Cotlook A Index 2008/09 to present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53D8B-A0CB-432E-B706-0DF341DB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55" y="3263859"/>
            <a:ext cx="1321089" cy="330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D0803-6D2E-4FCF-90D2-3A3901D8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83529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3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48202-9EF9-4C8C-9DBF-FC311C3CB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2208"/>
            <a:ext cx="8820472" cy="5633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D901C-BEAA-4D9C-B9C9-B8E01D16B3AB}"/>
              </a:ext>
            </a:extLst>
          </p:cNvPr>
          <p:cNvSpPr txBox="1"/>
          <p:nvPr/>
        </p:nvSpPr>
        <p:spPr>
          <a:xfrm>
            <a:off x="1331640" y="404664"/>
            <a:ext cx="798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Franklin Gothic Medium" panose="020B0603020102020204" pitchFamily="34" charset="0"/>
              </a:rPr>
              <a:t>Cotloook</a:t>
            </a:r>
            <a:r>
              <a:rPr lang="en-GB" sz="3600" dirty="0">
                <a:latin typeface="Franklin Gothic Medium" panose="020B0603020102020204" pitchFamily="34" charset="0"/>
              </a:rPr>
              <a:t> A Index vs. Long-term Average</a:t>
            </a:r>
          </a:p>
        </p:txBody>
      </p:sp>
    </p:spTree>
    <p:extLst>
      <p:ext uri="{BB962C8B-B14F-4D97-AF65-F5344CB8AC3E}">
        <p14:creationId xmlns:p14="http://schemas.microsoft.com/office/powerpoint/2010/main" val="50927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E7D19-4D0B-4792-9F3A-F96B5866C440}"/>
              </a:ext>
            </a:extLst>
          </p:cNvPr>
          <p:cNvSpPr txBox="1"/>
          <p:nvPr/>
        </p:nvSpPr>
        <p:spPr>
          <a:xfrm>
            <a:off x="2644036" y="548680"/>
            <a:ext cx="385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Four major phases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D4C16-C21D-4F7A-9A1D-145F6D8C9D1C}"/>
              </a:ext>
            </a:extLst>
          </p:cNvPr>
          <p:cNvSpPr txBox="1"/>
          <p:nvPr/>
        </p:nvSpPr>
        <p:spPr>
          <a:xfrm>
            <a:off x="683567" y="1340768"/>
            <a:ext cx="8460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2010/11 </a:t>
            </a:r>
          </a:p>
          <a:p>
            <a:r>
              <a:rPr lang="en-GB" sz="2400" dirty="0">
                <a:latin typeface="Franklin Gothic Medium" panose="020B0603020102020204" pitchFamily="34" charset="0"/>
              </a:rPr>
              <a:t>Record prices, extreme volatility, demand destruction</a:t>
            </a:r>
          </a:p>
          <a:p>
            <a:endParaRPr lang="en-GB" sz="2400" dirty="0">
              <a:latin typeface="Franklin Gothic Medium" panose="020B06030201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2011/12 – 2013/14</a:t>
            </a:r>
          </a:p>
          <a:p>
            <a:r>
              <a:rPr lang="en-GB" sz="2400" dirty="0">
                <a:latin typeface="Franklin Gothic Medium" panose="020B0603020102020204" pitchFamily="34" charset="0"/>
              </a:rPr>
              <a:t>Global surpluses, China’s policy</a:t>
            </a:r>
          </a:p>
          <a:p>
            <a:endParaRPr lang="en-GB" sz="2400" dirty="0">
              <a:latin typeface="Franklin Gothic Medium" panose="020B06030201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2014/15 – present</a:t>
            </a:r>
          </a:p>
          <a:p>
            <a:r>
              <a:rPr lang="en-GB" sz="2400" dirty="0">
                <a:latin typeface="Franklin Gothic Medium" panose="020B0603020102020204" pitchFamily="34" charset="0"/>
              </a:rPr>
              <a:t>Change in China, growth in other markets</a:t>
            </a:r>
          </a:p>
          <a:p>
            <a:endParaRPr lang="en-GB" sz="2400" dirty="0">
              <a:latin typeface="Franklin Gothic Medium" panose="020B06030201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2018/19 forward???</a:t>
            </a:r>
          </a:p>
          <a:p>
            <a:r>
              <a:rPr lang="en-GB" sz="2400" dirty="0">
                <a:latin typeface="Franklin Gothic Medium" panose="020B0603020102020204" pitchFamily="34" charset="0"/>
              </a:rPr>
              <a:t>Chinese import demand, world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404717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ABCE56-2E33-4744-94F8-1EBA811B3BCB}"/>
              </a:ext>
            </a:extLst>
          </p:cNvPr>
          <p:cNvSpPr txBox="1"/>
          <p:nvPr/>
        </p:nvSpPr>
        <p:spPr>
          <a:xfrm>
            <a:off x="265469" y="524579"/>
            <a:ext cx="8613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2010/11:  record prices, extreme volatility,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demand destruction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BCB76-9EF7-424F-ACDA-11606C26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908"/>
            <a:ext cx="9144000" cy="40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4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B7629-2232-49FE-B954-3C85FFB81CAC}"/>
              </a:ext>
            </a:extLst>
          </p:cNvPr>
          <p:cNvSpPr txBox="1"/>
          <p:nvPr/>
        </p:nvSpPr>
        <p:spPr>
          <a:xfrm>
            <a:off x="1386317" y="578712"/>
            <a:ext cx="746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World Production and Consumption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775D9-9E9E-4A38-93B2-004682B4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18" y="1231884"/>
            <a:ext cx="8248655" cy="47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8549</TotalTime>
  <Words>295</Words>
  <Application>Microsoft Office PowerPoint</Application>
  <PresentationFormat>On-screen Show (4:3)</PresentationFormat>
  <Paragraphs>81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Franklin Gothic Heavy</vt:lpstr>
      <vt:lpstr>Verdana</vt:lpstr>
      <vt:lpstr>Calibri</vt:lpstr>
      <vt:lpstr>Franklin Gothic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Index 5 Seasons</dc:title>
  <dc:creator>Pam Jones</dc:creator>
  <cp:lastModifiedBy>Pam Jones</cp:lastModifiedBy>
  <cp:revision>305</cp:revision>
  <cp:lastPrinted>2017-09-26T10:22:59Z</cp:lastPrinted>
  <dcterms:created xsi:type="dcterms:W3CDTF">2013-03-12T09:57:33Z</dcterms:created>
  <dcterms:modified xsi:type="dcterms:W3CDTF">2018-02-22T15:23:44Z</dcterms:modified>
</cp:coreProperties>
</file>