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77" r:id="rId2"/>
    <p:sldId id="422" r:id="rId3"/>
    <p:sldId id="416" r:id="rId4"/>
    <p:sldId id="421" r:id="rId5"/>
    <p:sldId id="378" r:id="rId6"/>
    <p:sldId id="424" r:id="rId7"/>
    <p:sldId id="379" r:id="rId8"/>
    <p:sldId id="448" r:id="rId9"/>
    <p:sldId id="380" r:id="rId10"/>
    <p:sldId id="425" r:id="rId11"/>
    <p:sldId id="426" r:id="rId12"/>
    <p:sldId id="381" r:id="rId13"/>
    <p:sldId id="427" r:id="rId14"/>
    <p:sldId id="382" r:id="rId15"/>
    <p:sldId id="428" r:id="rId16"/>
    <p:sldId id="383" r:id="rId17"/>
    <p:sldId id="429" r:id="rId18"/>
    <p:sldId id="385" r:id="rId19"/>
    <p:sldId id="430" r:id="rId20"/>
    <p:sldId id="406" r:id="rId21"/>
    <p:sldId id="431" r:id="rId22"/>
    <p:sldId id="407" r:id="rId23"/>
    <p:sldId id="432" r:id="rId24"/>
    <p:sldId id="387" r:id="rId25"/>
    <p:sldId id="433" r:id="rId26"/>
    <p:sldId id="388" r:id="rId27"/>
    <p:sldId id="434" r:id="rId28"/>
    <p:sldId id="389" r:id="rId29"/>
    <p:sldId id="435" r:id="rId30"/>
    <p:sldId id="390" r:id="rId31"/>
    <p:sldId id="436" r:id="rId32"/>
    <p:sldId id="391" r:id="rId33"/>
    <p:sldId id="437" r:id="rId34"/>
    <p:sldId id="392" r:id="rId35"/>
    <p:sldId id="438" r:id="rId36"/>
    <p:sldId id="420" r:id="rId37"/>
    <p:sldId id="439" r:id="rId38"/>
    <p:sldId id="396" r:id="rId39"/>
    <p:sldId id="441" r:id="rId40"/>
    <p:sldId id="398" r:id="rId41"/>
    <p:sldId id="442" r:id="rId42"/>
    <p:sldId id="456" r:id="rId43"/>
    <p:sldId id="443" r:id="rId44"/>
    <p:sldId id="401" r:id="rId45"/>
    <p:sldId id="444" r:id="rId46"/>
    <p:sldId id="402" r:id="rId47"/>
    <p:sldId id="446" r:id="rId48"/>
    <p:sldId id="409" r:id="rId49"/>
    <p:sldId id="417" r:id="rId50"/>
    <p:sldId id="455" r:id="rId51"/>
    <p:sldId id="411" r:id="rId52"/>
    <p:sldId id="449" r:id="rId53"/>
    <p:sldId id="451" r:id="rId54"/>
    <p:sldId id="452" r:id="rId55"/>
    <p:sldId id="453" r:id="rId56"/>
    <p:sldId id="454" r:id="rId57"/>
    <p:sldId id="450" r:id="rId58"/>
    <p:sldId id="403" r:id="rId59"/>
  </p:sldIdLst>
  <p:sldSz cx="9144000" cy="6858000" type="screen4x3"/>
  <p:notesSz cx="6797675" cy="9874250"/>
  <p:embeddedFontLst>
    <p:embeddedFont>
      <p:font typeface="Franklin Gothic Heavy" panose="020B0903020102020204" pitchFamily="34" charset="0"/>
      <p:regular r:id="rId62"/>
      <p: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Franklin Gothic Medium" panose="020B0603020102020204" pitchFamily="34" charset="0"/>
      <p:regular r:id="rId68"/>
      <p: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 autoAdjust="0"/>
    <p:restoredTop sz="91863" autoAdjust="0"/>
  </p:normalViewPr>
  <p:slideViewPr>
    <p:cSldViewPr>
      <p:cViewPr varScale="1">
        <p:scale>
          <a:sx n="105" d="100"/>
          <a:sy n="105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734" y="4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B3F9-469B-4F84-96E3-8F8382917751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8826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378826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78AB-5CC8-4ADE-AF13-7ABC4D7F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3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586" cy="4934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6" y="4"/>
            <a:ext cx="2946674" cy="4934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1D2E-BC62-4E17-826D-41571DF6D3DE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6600"/>
            <a:ext cx="4943475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336" y="4690386"/>
            <a:ext cx="5439009" cy="44436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465"/>
            <a:ext cx="2945586" cy="4934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6" y="9378465"/>
            <a:ext cx="2946674" cy="4934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9761-9BE9-4828-986E-EF7E423E2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6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1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3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29761-9BE9-4828-986E-EF7E423E20B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8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tl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396335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Franklin Gothic Heavy" pitchFamily="34" charset="0"/>
              </a:rPr>
              <a:t>March 2018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E5324C-D18B-4F30-A94D-67998F0D1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99251"/>
            <a:ext cx="1047378" cy="6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7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B781-BF54-40ED-A89C-4EC2FD15768F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D03C-FB56-471A-9C74-E2C0D0D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9692" y="548680"/>
            <a:ext cx="55446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Franklin Gothic Heavy" panose="020B0903020102020204" pitchFamily="34" charset="0"/>
              </a:rPr>
              <a:t>Abuja, March 2018</a:t>
            </a: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The changing world cotton market: challenges and opportunities for Africa</a:t>
            </a:r>
          </a:p>
          <a:p>
            <a:endParaRPr lang="en-GB" sz="3200" dirty="0">
              <a:latin typeface="Franklin Gothic Heavy" panose="020B0903020102020204" pitchFamily="34" charset="0"/>
            </a:endParaRPr>
          </a:p>
          <a:p>
            <a:endParaRPr lang="en-GB" sz="32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E7D19-4D0B-4792-9F3A-F96B5866C440}"/>
              </a:ext>
            </a:extLst>
          </p:cNvPr>
          <p:cNvSpPr txBox="1"/>
          <p:nvPr/>
        </p:nvSpPr>
        <p:spPr>
          <a:xfrm>
            <a:off x="2267744" y="548680"/>
            <a:ext cx="5024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Quatre phases majeures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D4C16-C21D-4F7A-9A1D-145F6D8C9D1C}"/>
              </a:ext>
            </a:extLst>
          </p:cNvPr>
          <p:cNvSpPr txBox="1"/>
          <p:nvPr/>
        </p:nvSpPr>
        <p:spPr>
          <a:xfrm>
            <a:off x="683567" y="1340768"/>
            <a:ext cx="8460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2010/11 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Prix record, </a:t>
            </a:r>
            <a:r>
              <a:rPr lang="en-GB" sz="2400" dirty="0" err="1">
                <a:latin typeface="Franklin Gothic Medium" panose="020B0603020102020204" pitchFamily="34" charset="0"/>
              </a:rPr>
              <a:t>extrême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  <a:r>
              <a:rPr lang="en-GB" sz="2400" dirty="0" err="1">
                <a:latin typeface="Franklin Gothic Medium" panose="020B0603020102020204" pitchFamily="34" charset="0"/>
              </a:rPr>
              <a:t>volatilité</a:t>
            </a:r>
            <a:r>
              <a:rPr lang="en-GB" sz="2400" dirty="0">
                <a:latin typeface="Franklin Gothic Medium" panose="020B0603020102020204" pitchFamily="34" charset="0"/>
              </a:rPr>
              <a:t>, destruction de la </a:t>
            </a:r>
            <a:r>
              <a:rPr lang="en-GB" sz="2400" dirty="0" err="1">
                <a:latin typeface="Franklin Gothic Medium" panose="020B0603020102020204" pitchFamily="34" charset="0"/>
              </a:rPr>
              <a:t>demande</a:t>
            </a:r>
            <a:endParaRPr lang="en-GB" sz="2400" dirty="0">
              <a:latin typeface="Franklin Gothic Medium" panose="020B0603020102020204" pitchFamily="34" charset="0"/>
            </a:endParaRP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2011/12 – 2013/14</a:t>
            </a:r>
          </a:p>
          <a:p>
            <a:r>
              <a:rPr lang="en-GB" sz="2400" dirty="0" err="1">
                <a:latin typeface="Franklin Gothic Medium" panose="020B0603020102020204" pitchFamily="34" charset="0"/>
              </a:rPr>
              <a:t>Excédents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  <a:r>
              <a:rPr lang="en-GB" sz="2400" dirty="0" err="1">
                <a:latin typeface="Franklin Gothic Medium" panose="020B0603020102020204" pitchFamily="34" charset="0"/>
              </a:rPr>
              <a:t>globaux</a:t>
            </a:r>
            <a:r>
              <a:rPr lang="en-GB" sz="2400" dirty="0">
                <a:latin typeface="Franklin Gothic Medium" panose="020B0603020102020204" pitchFamily="34" charset="0"/>
              </a:rPr>
              <a:t>, politique </a:t>
            </a:r>
            <a:r>
              <a:rPr lang="en-GB" sz="2400" dirty="0" err="1">
                <a:latin typeface="Franklin Gothic Medium" panose="020B0603020102020204" pitchFamily="34" charset="0"/>
              </a:rPr>
              <a:t>chinoise</a:t>
            </a:r>
            <a:endParaRPr lang="en-GB" sz="2400" dirty="0">
              <a:latin typeface="Franklin Gothic Medium" panose="020B0603020102020204" pitchFamily="34" charset="0"/>
            </a:endParaRP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2014/15 – </a:t>
            </a:r>
            <a:r>
              <a:rPr lang="en-GB" sz="2400" b="1" dirty="0" err="1">
                <a:solidFill>
                  <a:srgbClr val="C00000"/>
                </a:solidFill>
                <a:latin typeface="Franklin Gothic Medium" panose="020B0603020102020204" pitchFamily="34" charset="0"/>
              </a:rPr>
              <a:t>présent</a:t>
            </a:r>
            <a:endParaRPr lang="en-GB" sz="2400" b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r>
              <a:rPr lang="en-GB" sz="2400" dirty="0" err="1">
                <a:latin typeface="Franklin Gothic Medium" panose="020B0603020102020204" pitchFamily="34" charset="0"/>
              </a:rPr>
              <a:t>Changements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  <a:r>
              <a:rPr lang="en-GB" sz="2400" dirty="0" err="1">
                <a:latin typeface="Franklin Gothic Medium" panose="020B0603020102020204" pitchFamily="34" charset="0"/>
              </a:rPr>
              <a:t>en</a:t>
            </a:r>
            <a:r>
              <a:rPr lang="en-GB" sz="2400" dirty="0">
                <a:latin typeface="Franklin Gothic Medium" panose="020B0603020102020204" pitchFamily="34" charset="0"/>
              </a:rPr>
              <a:t> Chine, expansion </a:t>
            </a:r>
            <a:r>
              <a:rPr lang="en-GB" sz="2400" dirty="0" err="1">
                <a:latin typeface="Franklin Gothic Medium" panose="020B0603020102020204" pitchFamily="34" charset="0"/>
              </a:rPr>
              <a:t>d’autres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  <a:r>
              <a:rPr lang="en-GB" sz="2400" dirty="0" err="1">
                <a:latin typeface="Franklin Gothic Medium" panose="020B0603020102020204" pitchFamily="34" charset="0"/>
              </a:rPr>
              <a:t>marchés</a:t>
            </a:r>
            <a:endParaRPr lang="en-GB" sz="2400" dirty="0">
              <a:latin typeface="Franklin Gothic Medium" panose="020B0603020102020204" pitchFamily="34" charset="0"/>
            </a:endParaRP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2018/19 et au-</a:t>
            </a:r>
            <a:r>
              <a:rPr lang="en-GB" sz="2400" b="1" dirty="0" err="1">
                <a:solidFill>
                  <a:srgbClr val="C00000"/>
                </a:solidFill>
                <a:latin typeface="Franklin Gothic Medium" panose="020B0603020102020204" pitchFamily="34" charset="0"/>
              </a:rPr>
              <a:t>delà</a:t>
            </a:r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???</a:t>
            </a:r>
          </a:p>
          <a:p>
            <a:r>
              <a:rPr lang="en-GB" sz="2400" dirty="0" err="1">
                <a:latin typeface="Franklin Gothic Medium" panose="020B0603020102020204" pitchFamily="34" charset="0"/>
              </a:rPr>
              <a:t>Demande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  <a:r>
              <a:rPr lang="en-GB" sz="2400" dirty="0" err="1">
                <a:latin typeface="Franklin Gothic Medium" panose="020B0603020102020204" pitchFamily="34" charset="0"/>
              </a:rPr>
              <a:t>d’importations</a:t>
            </a:r>
            <a:r>
              <a:rPr lang="en-GB" sz="2400" dirty="0">
                <a:latin typeface="Franklin Gothic Medium" panose="020B0603020102020204" pitchFamily="34" charset="0"/>
              </a:rPr>
              <a:t> de la Chine, </a:t>
            </a:r>
            <a:r>
              <a:rPr lang="en-GB" sz="2400" dirty="0" err="1">
                <a:latin typeface="Franklin Gothic Medium" panose="020B0603020102020204" pitchFamily="34" charset="0"/>
              </a:rPr>
              <a:t>offre</a:t>
            </a:r>
            <a:r>
              <a:rPr lang="en-GB" sz="2400" dirty="0">
                <a:latin typeface="Franklin Gothic Medium" panose="020B0603020102020204" pitchFamily="34" charset="0"/>
              </a:rPr>
              <a:t> et </a:t>
            </a:r>
            <a:r>
              <a:rPr lang="en-GB" sz="2400" dirty="0" err="1">
                <a:latin typeface="Franklin Gothic Medium" panose="020B0603020102020204" pitchFamily="34" charset="0"/>
              </a:rPr>
              <a:t>demande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52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BCE56-2E33-4744-94F8-1EBA811B3BCB}"/>
              </a:ext>
            </a:extLst>
          </p:cNvPr>
          <p:cNvSpPr txBox="1"/>
          <p:nvPr/>
        </p:nvSpPr>
        <p:spPr>
          <a:xfrm>
            <a:off x="265469" y="524579"/>
            <a:ext cx="8613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2010/11:  record prices, extreme volatility,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demand destruction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BCB76-9EF7-424F-ACDA-11606C26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908"/>
            <a:ext cx="9144000" cy="40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BCE56-2E33-4744-94F8-1EBA811B3BCB}"/>
              </a:ext>
            </a:extLst>
          </p:cNvPr>
          <p:cNvSpPr txBox="1"/>
          <p:nvPr/>
        </p:nvSpPr>
        <p:spPr>
          <a:xfrm>
            <a:off x="454528" y="524579"/>
            <a:ext cx="8234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2010/11:  prix record, </a:t>
            </a:r>
            <a:r>
              <a:rPr lang="en-GB" sz="3600" dirty="0" err="1">
                <a:latin typeface="Franklin Gothic Medium" panose="020B0603020102020204" pitchFamily="34" charset="0"/>
              </a:rPr>
              <a:t>extrême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volatilité</a:t>
            </a:r>
            <a:r>
              <a:rPr lang="en-GB" sz="3600" dirty="0">
                <a:latin typeface="Franklin Gothic Medium" panose="020B0603020102020204" pitchFamily="34" charset="0"/>
              </a:rPr>
              <a:t>,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destruction de la </a:t>
            </a:r>
            <a:r>
              <a:rPr lang="en-GB" sz="3600" dirty="0" err="1">
                <a:latin typeface="Franklin Gothic Medium" panose="020B0603020102020204" pitchFamily="34" charset="0"/>
              </a:rPr>
              <a:t>demande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BCB76-9EF7-424F-ACDA-11606C26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908"/>
            <a:ext cx="9144000" cy="40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B7629-2232-49FE-B954-3C85FFB81CAC}"/>
              </a:ext>
            </a:extLst>
          </p:cNvPr>
          <p:cNvSpPr txBox="1"/>
          <p:nvPr/>
        </p:nvSpPr>
        <p:spPr>
          <a:xfrm>
            <a:off x="1386317" y="578712"/>
            <a:ext cx="716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production and consumption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775D9-9E9E-4A38-93B2-004682B4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8" y="1231884"/>
            <a:ext cx="8248655" cy="47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B7629-2232-49FE-B954-3C85FFB81CAC}"/>
              </a:ext>
            </a:extLst>
          </p:cNvPr>
          <p:cNvSpPr txBox="1"/>
          <p:nvPr/>
        </p:nvSpPr>
        <p:spPr>
          <a:xfrm>
            <a:off x="1031792" y="585553"/>
            <a:ext cx="809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Production et </a:t>
            </a:r>
            <a:r>
              <a:rPr lang="en-GB" sz="3600" dirty="0" err="1">
                <a:latin typeface="Franklin Gothic Medium" panose="020B0603020102020204" pitchFamily="34" charset="0"/>
              </a:rPr>
              <a:t>consommation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mondiales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775D9-9E9E-4A38-93B2-004682B4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8" y="1231884"/>
            <a:ext cx="8248655" cy="47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E598C-FAF9-469F-814F-5199C6E929AC}"/>
              </a:ext>
            </a:extLst>
          </p:cNvPr>
          <p:cNvSpPr txBox="1"/>
          <p:nvPr/>
        </p:nvSpPr>
        <p:spPr>
          <a:xfrm>
            <a:off x="1043608" y="1988840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Upshot of seasons</a:t>
            </a:r>
          </a:p>
          <a:p>
            <a:pPr algn="ctr"/>
            <a:r>
              <a:rPr lang="en-GB" sz="4800" dirty="0"/>
              <a:t> 2011/12 to 2013/14: </a:t>
            </a:r>
          </a:p>
          <a:p>
            <a:pPr algn="ctr"/>
            <a:r>
              <a:rPr lang="en-GB" sz="4800" dirty="0"/>
              <a:t>rise in world of</a:t>
            </a:r>
          </a:p>
          <a:p>
            <a:pPr algn="ctr"/>
            <a:r>
              <a:rPr lang="en-GB" sz="4800" dirty="0"/>
              <a:t> c. 11,000,000 tonnes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E598C-FAF9-469F-814F-5199C6E929AC}"/>
              </a:ext>
            </a:extLst>
          </p:cNvPr>
          <p:cNvSpPr txBox="1"/>
          <p:nvPr/>
        </p:nvSpPr>
        <p:spPr>
          <a:xfrm>
            <a:off x="1043608" y="1988840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/>
              <a:t>Bilan</a:t>
            </a:r>
            <a:r>
              <a:rPr lang="en-GB" sz="4800" dirty="0"/>
              <a:t> des </a:t>
            </a:r>
            <a:r>
              <a:rPr lang="en-GB" sz="4800" dirty="0" err="1"/>
              <a:t>campagnes</a:t>
            </a:r>
            <a:endParaRPr lang="en-GB" sz="4800" dirty="0"/>
          </a:p>
          <a:p>
            <a:pPr algn="ctr"/>
            <a:r>
              <a:rPr lang="en-GB" sz="4800" dirty="0"/>
              <a:t> 2011/12 à 2013/14: </a:t>
            </a:r>
          </a:p>
          <a:p>
            <a:pPr algn="ctr"/>
            <a:r>
              <a:rPr lang="en-GB" sz="4800" dirty="0"/>
              <a:t>Augmentation des stocks </a:t>
            </a:r>
            <a:r>
              <a:rPr lang="en-GB" sz="4800" dirty="0" err="1"/>
              <a:t>mondiaux</a:t>
            </a:r>
            <a:r>
              <a:rPr lang="en-GB" sz="4800" dirty="0"/>
              <a:t> de</a:t>
            </a:r>
          </a:p>
          <a:p>
            <a:pPr algn="ctr"/>
            <a:r>
              <a:rPr lang="en-GB" sz="4800" dirty="0"/>
              <a:t> c. 11,000,000 tonnes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7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A4E01-081C-4047-AB34-AA7B2D58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193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A0149-3266-474B-93F3-0BF9C67117F1}"/>
              </a:ext>
            </a:extLst>
          </p:cNvPr>
          <p:cNvSpPr txBox="1"/>
          <p:nvPr/>
        </p:nvSpPr>
        <p:spPr>
          <a:xfrm>
            <a:off x="1475656" y="404664"/>
            <a:ext cx="7038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prices 2011/12 to 2013/14</a:t>
            </a:r>
          </a:p>
        </p:txBody>
      </p:sp>
    </p:spTree>
    <p:extLst>
      <p:ext uri="{BB962C8B-B14F-4D97-AF65-F5344CB8AC3E}">
        <p14:creationId xmlns:p14="http://schemas.microsoft.com/office/powerpoint/2010/main" val="40792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A4E01-081C-4047-AB34-AA7B2D58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193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A0149-3266-474B-93F3-0BF9C67117F1}"/>
              </a:ext>
            </a:extLst>
          </p:cNvPr>
          <p:cNvSpPr txBox="1"/>
          <p:nvPr/>
        </p:nvSpPr>
        <p:spPr>
          <a:xfrm>
            <a:off x="971600" y="369530"/>
            <a:ext cx="7659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Cours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mondiaux</a:t>
            </a:r>
            <a:r>
              <a:rPr lang="en-GB" sz="3600" dirty="0">
                <a:latin typeface="Franklin Gothic Medium" panose="020B0603020102020204" pitchFamily="34" charset="0"/>
              </a:rPr>
              <a:t> 2011/12 à 2013/14</a:t>
            </a:r>
          </a:p>
        </p:txBody>
      </p:sp>
    </p:spTree>
    <p:extLst>
      <p:ext uri="{BB962C8B-B14F-4D97-AF65-F5344CB8AC3E}">
        <p14:creationId xmlns:p14="http://schemas.microsoft.com/office/powerpoint/2010/main" val="265675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11F30B7-9235-4E50-B533-C08F7AF5272D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0405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undertaking to buy the entire crop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price well above the world market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 beyond apparent needs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in state reserve stocks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cotton yarn imports</a:t>
            </a:r>
          </a:p>
          <a:p>
            <a:pPr marL="457200" indent="-457200">
              <a:lnSpc>
                <a:spcPct val="150000"/>
              </a:lnSpc>
            </a:pPr>
            <a:r>
              <a:rPr lang="en-GB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of world surpluses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6C255-F009-423D-9DBD-E8E44E37AEE2}"/>
              </a:ext>
            </a:extLst>
          </p:cNvPr>
          <p:cNvSpPr txBox="1"/>
          <p:nvPr/>
        </p:nvSpPr>
        <p:spPr>
          <a:xfrm>
            <a:off x="860022" y="622429"/>
            <a:ext cx="7423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China’s Policy: 2011/12 to 2013/14</a:t>
            </a:r>
          </a:p>
        </p:txBody>
      </p:sp>
    </p:spTree>
    <p:extLst>
      <p:ext uri="{BB962C8B-B14F-4D97-AF65-F5344CB8AC3E}">
        <p14:creationId xmlns:p14="http://schemas.microsoft.com/office/powerpoint/2010/main" val="7580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9692" y="548680"/>
            <a:ext cx="55446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Franklin Gothic Heavy" panose="020B0903020102020204" pitchFamily="34" charset="0"/>
              </a:rPr>
              <a:t>Abuja, March 2018</a:t>
            </a: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endParaRPr lang="en-GB" sz="3200" dirty="0">
              <a:latin typeface="Franklin Gothic Heavy" panose="020B0903020102020204" pitchFamily="34" charset="0"/>
            </a:endParaRPr>
          </a:p>
          <a:p>
            <a:pPr algn="ctr"/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Evolution du </a:t>
            </a:r>
            <a:r>
              <a:rPr lang="en-GB" sz="4000" dirty="0" err="1">
                <a:solidFill>
                  <a:schemeClr val="tx2"/>
                </a:solidFill>
                <a:latin typeface="Franklin Gothic Heavy" panose="020B0903020102020204" pitchFamily="34" charset="0"/>
              </a:rPr>
              <a:t>marché</a:t>
            </a:r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Franklin Gothic Heavy" panose="020B0903020102020204" pitchFamily="34" charset="0"/>
              </a:rPr>
              <a:t>mondial</a:t>
            </a:r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 du </a:t>
            </a:r>
            <a:r>
              <a:rPr lang="en-GB" sz="4000" dirty="0" err="1">
                <a:solidFill>
                  <a:schemeClr val="tx2"/>
                </a:solidFill>
                <a:latin typeface="Franklin Gothic Heavy" panose="020B0903020102020204" pitchFamily="34" charset="0"/>
              </a:rPr>
              <a:t>coton</a:t>
            </a:r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: </a:t>
            </a:r>
            <a:r>
              <a:rPr lang="en-GB" sz="4000" dirty="0" err="1">
                <a:solidFill>
                  <a:schemeClr val="tx2"/>
                </a:solidFill>
                <a:latin typeface="Franklin Gothic Heavy" panose="020B0903020102020204" pitchFamily="34" charset="0"/>
              </a:rPr>
              <a:t>défis</a:t>
            </a:r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 et </a:t>
            </a:r>
            <a:r>
              <a:rPr lang="en-GB" sz="4000" dirty="0" err="1">
                <a:solidFill>
                  <a:schemeClr val="tx2"/>
                </a:solidFill>
                <a:latin typeface="Franklin Gothic Heavy" panose="020B0903020102020204" pitchFamily="34" charset="0"/>
              </a:rPr>
              <a:t>opportunités</a:t>
            </a:r>
            <a:r>
              <a:rPr lang="en-GB" sz="40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 pour </a:t>
            </a:r>
            <a:r>
              <a:rPr lang="en-GB" sz="4000" dirty="0" err="1">
                <a:solidFill>
                  <a:schemeClr val="tx2"/>
                </a:solidFill>
                <a:latin typeface="Franklin Gothic Heavy" panose="020B0903020102020204" pitchFamily="34" charset="0"/>
              </a:rPr>
              <a:t>l’Afrique</a:t>
            </a:r>
            <a:endParaRPr lang="en-GB" sz="4000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  <a:p>
            <a:endParaRPr lang="en-GB" sz="3200" dirty="0">
              <a:latin typeface="Franklin Gothic Heavy" panose="020B0903020102020204" pitchFamily="34" charset="0"/>
            </a:endParaRPr>
          </a:p>
          <a:p>
            <a:endParaRPr lang="en-GB" sz="32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9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11F30B7-9235-4E50-B533-C08F7AF5272D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144000" cy="5040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de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l’Etat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d’acheter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récolte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d’intervention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au-dessus du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mondial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Importations au-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delà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apparents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Hausses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réserves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d’Etat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Importations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filés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des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excédents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mondiaux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6C255-F009-423D-9DBD-E8E44E37AEE2}"/>
              </a:ext>
            </a:extLst>
          </p:cNvPr>
          <p:cNvSpPr txBox="1"/>
          <p:nvPr/>
        </p:nvSpPr>
        <p:spPr>
          <a:xfrm>
            <a:off x="860022" y="622429"/>
            <a:ext cx="806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Politique </a:t>
            </a:r>
            <a:r>
              <a:rPr lang="en-GB" sz="3600" dirty="0" err="1">
                <a:latin typeface="Franklin Gothic Medium" panose="020B0603020102020204" pitchFamily="34" charset="0"/>
              </a:rPr>
              <a:t>chinoise</a:t>
            </a:r>
            <a:r>
              <a:rPr lang="en-GB" sz="3600" dirty="0">
                <a:latin typeface="Franklin Gothic Medium" panose="020B0603020102020204" pitchFamily="34" charset="0"/>
              </a:rPr>
              <a:t>: 2011/12 à 2013/14</a:t>
            </a:r>
          </a:p>
        </p:txBody>
      </p:sp>
    </p:spTree>
    <p:extLst>
      <p:ext uri="{BB962C8B-B14F-4D97-AF65-F5344CB8AC3E}">
        <p14:creationId xmlns:p14="http://schemas.microsoft.com/office/powerpoint/2010/main" val="159349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308155-7D1D-4BB0-9BF8-99CC1F680BC1}"/>
              </a:ext>
            </a:extLst>
          </p:cNvPr>
          <p:cNvSpPr txBox="1"/>
          <p:nvPr/>
        </p:nvSpPr>
        <p:spPr>
          <a:xfrm>
            <a:off x="1586683" y="308555"/>
            <a:ext cx="6472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China’s State Reserves surpass 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11 million tonnes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1DCA5-D5AD-46C3-AFE9-CC5D4336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0" y="1124744"/>
            <a:ext cx="7470000" cy="47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308155-7D1D-4BB0-9BF8-99CC1F680BC1}"/>
              </a:ext>
            </a:extLst>
          </p:cNvPr>
          <p:cNvSpPr txBox="1"/>
          <p:nvPr/>
        </p:nvSpPr>
        <p:spPr>
          <a:xfrm>
            <a:off x="1127014" y="308555"/>
            <a:ext cx="7391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>
                <a:latin typeface="Franklin Gothic Medium" panose="020B0603020102020204" pitchFamily="34" charset="0"/>
              </a:rPr>
              <a:t>Réserves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d’Etat</a:t>
            </a:r>
            <a:r>
              <a:rPr lang="en-GB" sz="3600" dirty="0">
                <a:latin typeface="Franklin Gothic Medium" panose="020B0603020102020204" pitchFamily="34" charset="0"/>
              </a:rPr>
              <a:t> chinoises </a:t>
            </a:r>
            <a:r>
              <a:rPr lang="en-GB" sz="3600" dirty="0" err="1">
                <a:latin typeface="Franklin Gothic Medium" panose="020B0603020102020204" pitchFamily="34" charset="0"/>
              </a:rPr>
              <a:t>dépassent</a:t>
            </a:r>
            <a:endParaRPr lang="en-GB" sz="3600" dirty="0">
              <a:latin typeface="Franklin Gothic Medium" panose="020B0603020102020204" pitchFamily="34" charset="0"/>
            </a:endParaRP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11 millions de tonnes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1DCA5-D5AD-46C3-AFE9-CC5D4336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0" y="1124744"/>
            <a:ext cx="7470000" cy="47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E1AD8-189D-4D50-B23A-D3A0CC4AA1D1}"/>
              </a:ext>
            </a:extLst>
          </p:cNvPr>
          <p:cNvSpPr txBox="1"/>
          <p:nvPr/>
        </p:nvSpPr>
        <p:spPr>
          <a:xfrm>
            <a:off x="2661541" y="548680"/>
            <a:ext cx="3748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China’s</a:t>
            </a:r>
            <a:r>
              <a:rPr lang="en-GB" dirty="0"/>
              <a:t> </a:t>
            </a:r>
            <a:r>
              <a:rPr lang="en-GB" sz="3600" dirty="0">
                <a:latin typeface="Franklin Gothic Medium" panose="020B0603020102020204" pitchFamily="34" charset="0"/>
              </a:rPr>
              <a:t>new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73E08-B1BE-45A7-800A-28D5A0DE704A}"/>
              </a:ext>
            </a:extLst>
          </p:cNvPr>
          <p:cNvSpPr txBox="1"/>
          <p:nvPr/>
        </p:nvSpPr>
        <p:spPr>
          <a:xfrm>
            <a:off x="899592" y="1412776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Open-ended support (2011/12 to 2013/14) at an end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Target price system in Xinjiang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Much less support in other provinces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Restrictive import quota regime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Disposal of accumulated stocks…</a:t>
            </a:r>
          </a:p>
        </p:txBody>
      </p:sp>
    </p:spTree>
    <p:extLst>
      <p:ext uri="{BB962C8B-B14F-4D97-AF65-F5344CB8AC3E}">
        <p14:creationId xmlns:p14="http://schemas.microsoft.com/office/powerpoint/2010/main" val="3650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E1AD8-189D-4D50-B23A-D3A0CC4AA1D1}"/>
              </a:ext>
            </a:extLst>
          </p:cNvPr>
          <p:cNvSpPr txBox="1"/>
          <p:nvPr/>
        </p:nvSpPr>
        <p:spPr>
          <a:xfrm>
            <a:off x="2015630" y="548680"/>
            <a:ext cx="547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Nouvelle politique </a:t>
            </a:r>
            <a:r>
              <a:rPr lang="en-GB" sz="3600" dirty="0" err="1">
                <a:latin typeface="Franklin Gothic Medium" panose="020B0603020102020204" pitchFamily="34" charset="0"/>
              </a:rPr>
              <a:t>chinoise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73E08-B1BE-45A7-800A-28D5A0DE704A}"/>
              </a:ext>
            </a:extLst>
          </p:cNvPr>
          <p:cNvSpPr txBox="1"/>
          <p:nvPr/>
        </p:nvSpPr>
        <p:spPr>
          <a:xfrm>
            <a:off x="899592" y="1412776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 de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l’appui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inconditionnel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(2011/12 à 2013/14)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Prix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objectif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adopté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pour Xinjiang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Beaucoup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moins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d’appui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d’autres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provinces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Restrictions des quota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d’importation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Déstockage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742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A16E7-82D9-45B5-AA26-20DF9B998F6A}"/>
              </a:ext>
            </a:extLst>
          </p:cNvPr>
          <p:cNvSpPr txBox="1"/>
          <p:nvPr/>
        </p:nvSpPr>
        <p:spPr>
          <a:xfrm>
            <a:off x="3059832" y="298538"/>
            <a:ext cx="3982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Chinese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3AF23-FECA-4B54-B1EA-DB2710DE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" y="933616"/>
            <a:ext cx="9144000" cy="48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A16E7-82D9-45B5-AA26-20DF9B998F6A}"/>
              </a:ext>
            </a:extLst>
          </p:cNvPr>
          <p:cNvSpPr txBox="1"/>
          <p:nvPr/>
        </p:nvSpPr>
        <p:spPr>
          <a:xfrm>
            <a:off x="3059832" y="298538"/>
            <a:ext cx="407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Production </a:t>
            </a:r>
            <a:r>
              <a:rPr lang="en-GB" sz="3600" dirty="0" err="1">
                <a:latin typeface="Franklin Gothic Medium" panose="020B0603020102020204" pitchFamily="34" charset="0"/>
              </a:rPr>
              <a:t>chinoise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3AF23-FECA-4B54-B1EA-DB2710DE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" y="933616"/>
            <a:ext cx="9144000" cy="48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00BF8-8ABB-4F84-AEC2-E7ED80B6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15" y="793101"/>
            <a:ext cx="7164370" cy="5271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D7228-489F-4809-B729-2523F6746171}"/>
              </a:ext>
            </a:extLst>
          </p:cNvPr>
          <p:cNvSpPr txBox="1"/>
          <p:nvPr/>
        </p:nvSpPr>
        <p:spPr>
          <a:xfrm>
            <a:off x="3995936" y="770943"/>
            <a:ext cx="327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China’s imports</a:t>
            </a:r>
          </a:p>
        </p:txBody>
      </p:sp>
    </p:spTree>
    <p:extLst>
      <p:ext uri="{BB962C8B-B14F-4D97-AF65-F5344CB8AC3E}">
        <p14:creationId xmlns:p14="http://schemas.microsoft.com/office/powerpoint/2010/main" val="9816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00BF8-8ABB-4F84-AEC2-E7ED80B6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15" y="793101"/>
            <a:ext cx="7164370" cy="5271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D7228-489F-4809-B729-2523F6746171}"/>
              </a:ext>
            </a:extLst>
          </p:cNvPr>
          <p:cNvSpPr txBox="1"/>
          <p:nvPr/>
        </p:nvSpPr>
        <p:spPr>
          <a:xfrm>
            <a:off x="3347864" y="469935"/>
            <a:ext cx="469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Importations chinoises</a:t>
            </a:r>
          </a:p>
        </p:txBody>
      </p:sp>
    </p:spTree>
    <p:extLst>
      <p:ext uri="{BB962C8B-B14F-4D97-AF65-F5344CB8AC3E}">
        <p14:creationId xmlns:p14="http://schemas.microsoft.com/office/powerpoint/2010/main" val="3303541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667C6-27FE-4F18-B6F5-618904BBA667}"/>
              </a:ext>
            </a:extLst>
          </p:cNvPr>
          <p:cNvSpPr txBox="1"/>
          <p:nvPr/>
        </p:nvSpPr>
        <p:spPr>
          <a:xfrm>
            <a:off x="2555776" y="476672"/>
            <a:ext cx="437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State Reserve Stocks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B8945-59D1-4557-B42C-E9388A58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81003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8B6E8DB-2F42-4D08-B357-DA20FDEA7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49500"/>
            <a:ext cx="8432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667C6-27FE-4F18-B6F5-618904BBA667}"/>
              </a:ext>
            </a:extLst>
          </p:cNvPr>
          <p:cNvSpPr txBox="1"/>
          <p:nvPr/>
        </p:nvSpPr>
        <p:spPr>
          <a:xfrm>
            <a:off x="3491880" y="478413"/>
            <a:ext cx="3263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Réserves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d’Etat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B8945-59D1-4557-B42C-E9388A58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81003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44DF6-0EFD-4C51-90C4-818B8887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244"/>
            <a:ext cx="9144000" cy="5074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5A2CC-9C9B-4C9D-9DCB-61EF7DDAE2F2}"/>
              </a:ext>
            </a:extLst>
          </p:cNvPr>
          <p:cNvSpPr txBox="1"/>
          <p:nvPr/>
        </p:nvSpPr>
        <p:spPr>
          <a:xfrm>
            <a:off x="2483768" y="730078"/>
            <a:ext cx="4501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Major import markets</a:t>
            </a:r>
          </a:p>
        </p:txBody>
      </p:sp>
    </p:spTree>
    <p:extLst>
      <p:ext uri="{BB962C8B-B14F-4D97-AF65-F5344CB8AC3E}">
        <p14:creationId xmlns:p14="http://schemas.microsoft.com/office/powerpoint/2010/main" val="1478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44DF6-0EFD-4C51-90C4-818B8887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244"/>
            <a:ext cx="9144000" cy="5074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5A2CC-9C9B-4C9D-9DCB-61EF7DDAE2F2}"/>
              </a:ext>
            </a:extLst>
          </p:cNvPr>
          <p:cNvSpPr txBox="1"/>
          <p:nvPr/>
        </p:nvSpPr>
        <p:spPr>
          <a:xfrm>
            <a:off x="1835696" y="740006"/>
            <a:ext cx="688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Principaux</a:t>
            </a:r>
            <a:r>
              <a:rPr lang="en-GB" sz="3600" dirty="0">
                <a:latin typeface="Franklin Gothic Medium" panose="020B0603020102020204" pitchFamily="34" charset="0"/>
              </a:rPr>
              <a:t> marches </a:t>
            </a:r>
            <a:r>
              <a:rPr lang="en-GB" sz="3600" dirty="0" err="1">
                <a:latin typeface="Franklin Gothic Medium" panose="020B0603020102020204" pitchFamily="34" charset="0"/>
              </a:rPr>
              <a:t>d’importation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8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30C7D6-6E73-4EC1-AEFF-DC76AFEB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337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00462-A0E0-4BBC-9205-C858A6E36920}"/>
              </a:ext>
            </a:extLst>
          </p:cNvPr>
          <p:cNvSpPr txBox="1"/>
          <p:nvPr/>
        </p:nvSpPr>
        <p:spPr>
          <a:xfrm>
            <a:off x="1053344" y="476672"/>
            <a:ext cx="700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prices 2014/15 to 2017/18</a:t>
            </a:r>
          </a:p>
        </p:txBody>
      </p:sp>
    </p:spTree>
    <p:extLst>
      <p:ext uri="{BB962C8B-B14F-4D97-AF65-F5344CB8AC3E}">
        <p14:creationId xmlns:p14="http://schemas.microsoft.com/office/powerpoint/2010/main" val="18787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30C7D6-6E73-4EC1-AEFF-DC76AFEB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337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00462-A0E0-4BBC-9205-C858A6E36920}"/>
              </a:ext>
            </a:extLst>
          </p:cNvPr>
          <p:cNvSpPr txBox="1"/>
          <p:nvPr/>
        </p:nvSpPr>
        <p:spPr>
          <a:xfrm>
            <a:off x="539552" y="476672"/>
            <a:ext cx="762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Cours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mondiaux</a:t>
            </a:r>
            <a:r>
              <a:rPr lang="en-GB" sz="3600" dirty="0">
                <a:latin typeface="Franklin Gothic Medium" panose="020B0603020102020204" pitchFamily="34" charset="0"/>
              </a:rPr>
              <a:t> 2014/15 à 2017/18</a:t>
            </a:r>
          </a:p>
        </p:txBody>
      </p:sp>
    </p:spTree>
    <p:extLst>
      <p:ext uri="{BB962C8B-B14F-4D97-AF65-F5344CB8AC3E}">
        <p14:creationId xmlns:p14="http://schemas.microsoft.com/office/powerpoint/2010/main" val="667359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287AB-EBCF-45C9-A702-C6083CCBB2CD}"/>
              </a:ext>
            </a:extLst>
          </p:cNvPr>
          <p:cNvSpPr txBox="1"/>
          <p:nvPr/>
        </p:nvSpPr>
        <p:spPr>
          <a:xfrm>
            <a:off x="1619672" y="365686"/>
            <a:ext cx="716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World production and consumption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8A119-F1EA-4AB9-AA85-F63F7779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0" y="1048500"/>
            <a:ext cx="7479000" cy="47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287AB-EBCF-45C9-A702-C6083CCBB2CD}"/>
              </a:ext>
            </a:extLst>
          </p:cNvPr>
          <p:cNvSpPr txBox="1"/>
          <p:nvPr/>
        </p:nvSpPr>
        <p:spPr>
          <a:xfrm>
            <a:off x="832500" y="402169"/>
            <a:ext cx="810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Production et consummation </a:t>
            </a:r>
            <a:r>
              <a:rPr lang="en-GB" sz="3600" dirty="0" err="1">
                <a:latin typeface="Franklin Gothic Medium" panose="020B0603020102020204" pitchFamily="34" charset="0"/>
              </a:rPr>
              <a:t>mondiales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8A119-F1EA-4AB9-AA85-F63F7779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0" y="1048500"/>
            <a:ext cx="7479000" cy="47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6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3ED78-2915-422D-BF5B-606F59552180}"/>
              </a:ext>
            </a:extLst>
          </p:cNvPr>
          <p:cNvSpPr txBox="1"/>
          <p:nvPr/>
        </p:nvSpPr>
        <p:spPr>
          <a:xfrm>
            <a:off x="1081311" y="45257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Unfixed on-call sales (end December)</a:t>
            </a:r>
          </a:p>
          <a:p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CC71F-665E-4097-831A-48CD27DE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68760"/>
            <a:ext cx="864022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3ED78-2915-422D-BF5B-606F59552180}"/>
              </a:ext>
            </a:extLst>
          </p:cNvPr>
          <p:cNvSpPr txBox="1"/>
          <p:nvPr/>
        </p:nvSpPr>
        <p:spPr>
          <a:xfrm>
            <a:off x="971600" y="45257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Franklin Gothic Medium" panose="020B0603020102020204" pitchFamily="34" charset="0"/>
              </a:rPr>
              <a:t>Achats</a:t>
            </a:r>
            <a:r>
              <a:rPr lang="en-GB" sz="3600" dirty="0">
                <a:latin typeface="Franklin Gothic Medium" panose="020B0603020102020204" pitchFamily="34" charset="0"/>
              </a:rPr>
              <a:t> ‘on-call’ (fin </a:t>
            </a:r>
            <a:r>
              <a:rPr lang="en-GB" sz="3600" dirty="0" err="1">
                <a:latin typeface="Franklin Gothic Medium" panose="020B0603020102020204" pitchFamily="34" charset="0"/>
              </a:rPr>
              <a:t>décembre</a:t>
            </a:r>
            <a:r>
              <a:rPr lang="en-GB" sz="3600" dirty="0">
                <a:latin typeface="Franklin Gothic Medium" panose="020B0603020102020204" pitchFamily="34" charset="0"/>
              </a:rPr>
              <a:t>)</a:t>
            </a:r>
          </a:p>
          <a:p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CC71F-665E-4097-831A-48CD27DE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268760"/>
            <a:ext cx="864022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6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A9818-7B7D-4A20-844F-26C4A4B8FC01}"/>
              </a:ext>
            </a:extLst>
          </p:cNvPr>
          <p:cNvSpPr txBox="1"/>
          <p:nvPr/>
        </p:nvSpPr>
        <p:spPr>
          <a:xfrm>
            <a:off x="2680649" y="620688"/>
            <a:ext cx="378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Supportive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5ABDB-0927-46B9-92AB-1823E4BFCABE}"/>
              </a:ext>
            </a:extLst>
          </p:cNvPr>
          <p:cNvSpPr txBox="1"/>
          <p:nvPr/>
        </p:nvSpPr>
        <p:spPr>
          <a:xfrm>
            <a:off x="935596" y="1628800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Chinese destocking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Growth outside China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World production falls sharply in 2015/16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Price competition from India subdued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Speculative activity in New York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Spinners’ on-call buying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6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7B032B3F-6A8C-4069-B205-91C08CA36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45" y="1916832"/>
            <a:ext cx="1656184" cy="2349338"/>
          </a:xfrm>
          <a:prstGeom prst="rect">
            <a:avLst/>
          </a:prstGeom>
        </p:spPr>
      </p:pic>
      <p:pic>
        <p:nvPicPr>
          <p:cNvPr id="17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8B585800-DE11-4F5C-88BC-A57B70D57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96" y="836712"/>
            <a:ext cx="3178739" cy="4509120"/>
          </a:xfrm>
          <a:prstGeom prst="rect">
            <a:avLst/>
          </a:prstGeom>
        </p:spPr>
      </p:pic>
      <p:pic>
        <p:nvPicPr>
          <p:cNvPr id="18" name="Picture 17" descr="A close up of a map&#10;&#10;Description generated with high confidence">
            <a:extLst>
              <a:ext uri="{FF2B5EF4-FFF2-40B4-BE49-F238E27FC236}">
                <a16:creationId xmlns:a16="http://schemas.microsoft.com/office/drawing/2014/main" id="{6CB9FA60-E5E8-43EB-9A29-9223656D8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03" y="1916832"/>
            <a:ext cx="1656184" cy="2349338"/>
          </a:xfrm>
          <a:prstGeom prst="rect">
            <a:avLst/>
          </a:prstGeom>
        </p:spPr>
      </p:pic>
      <p:pic>
        <p:nvPicPr>
          <p:cNvPr id="16" name="Picture 15" descr="A close up of a map&#10;&#10;Description generated with high confidence">
            <a:extLst>
              <a:ext uri="{FF2B5EF4-FFF2-40B4-BE49-F238E27FC236}">
                <a16:creationId xmlns:a16="http://schemas.microsoft.com/office/drawing/2014/main" id="{51F49E81-9E8D-43BF-9C8C-AB18B6C6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6" y="836712"/>
            <a:ext cx="3178739" cy="4509120"/>
          </a:xfrm>
          <a:prstGeom prst="rect">
            <a:avLst/>
          </a:prstGeom>
        </p:spPr>
      </p:pic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18855EDA-CD39-431B-BAC0-6BD8A21EA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29" y="44624"/>
            <a:ext cx="4145492" cy="58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7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A9818-7B7D-4A20-844F-26C4A4B8FC01}"/>
              </a:ext>
            </a:extLst>
          </p:cNvPr>
          <p:cNvSpPr txBox="1"/>
          <p:nvPr/>
        </p:nvSpPr>
        <p:spPr>
          <a:xfrm>
            <a:off x="2680649" y="620688"/>
            <a:ext cx="3453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Facteurs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d’appui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5ABDB-0927-46B9-92AB-1823E4BFCABE}"/>
              </a:ext>
            </a:extLst>
          </p:cNvPr>
          <p:cNvSpPr txBox="1"/>
          <p:nvPr/>
        </p:nvSpPr>
        <p:spPr>
          <a:xfrm>
            <a:off x="1041326" y="1247105"/>
            <a:ext cx="72728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latin typeface="Franklin Gothic Medium" panose="020B0603020102020204" pitchFamily="34" charset="0"/>
              </a:rPr>
              <a:t>Déstockage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en</a:t>
            </a:r>
            <a:r>
              <a:rPr lang="en-GB" sz="2800" dirty="0">
                <a:latin typeface="Franklin Gothic Medium" panose="020B0603020102020204" pitchFamily="34" charset="0"/>
              </a:rPr>
              <a:t> Chine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latin typeface="Franklin Gothic Medium" panose="020B0603020102020204" pitchFamily="34" charset="0"/>
              </a:rPr>
              <a:t>Croissance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d’autres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marchés</a:t>
            </a:r>
            <a:endParaRPr lang="en-GB" sz="2800" dirty="0">
              <a:latin typeface="Franklin Gothic Medium" panose="020B0603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Forte </a:t>
            </a:r>
            <a:r>
              <a:rPr lang="en-GB" sz="2800" dirty="0" err="1">
                <a:latin typeface="Franklin Gothic Medium" panose="020B0603020102020204" pitchFamily="34" charset="0"/>
              </a:rPr>
              <a:t>baisse</a:t>
            </a:r>
            <a:r>
              <a:rPr lang="en-GB" sz="2800" dirty="0">
                <a:latin typeface="Franklin Gothic Medium" panose="020B0603020102020204" pitchFamily="34" charset="0"/>
              </a:rPr>
              <a:t> de la production </a:t>
            </a:r>
            <a:r>
              <a:rPr lang="en-GB" sz="2800" dirty="0" err="1">
                <a:latin typeface="Franklin Gothic Medium" panose="020B0603020102020204" pitchFamily="34" charset="0"/>
              </a:rPr>
              <a:t>mondiale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en</a:t>
            </a:r>
            <a:r>
              <a:rPr lang="en-GB" sz="2800" dirty="0">
                <a:latin typeface="Franklin Gothic Medium" panose="020B0603020102020204" pitchFamily="34" charset="0"/>
              </a:rPr>
              <a:t> 2015/16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latin typeface="Franklin Gothic Medium" panose="020B0603020102020204" pitchFamily="34" charset="0"/>
              </a:rPr>
              <a:t>Faible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compétitivité</a:t>
            </a:r>
            <a:r>
              <a:rPr lang="en-GB" sz="2800" dirty="0">
                <a:latin typeface="Franklin Gothic Medium" panose="020B0603020102020204" pitchFamily="34" charset="0"/>
              </a:rPr>
              <a:t> du </a:t>
            </a:r>
            <a:r>
              <a:rPr lang="en-GB" sz="2800" dirty="0" err="1">
                <a:latin typeface="Franklin Gothic Medium" panose="020B0603020102020204" pitchFamily="34" charset="0"/>
              </a:rPr>
              <a:t>coton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indien</a:t>
            </a:r>
            <a:endParaRPr lang="en-GB" sz="2800" dirty="0">
              <a:latin typeface="Franklin Gothic Medium" panose="020B0603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Medium" panose="020B0603020102020204" pitchFamily="34" charset="0"/>
              </a:rPr>
              <a:t>Participation des </a:t>
            </a:r>
            <a:r>
              <a:rPr lang="en-GB" sz="2800" dirty="0" err="1">
                <a:latin typeface="Franklin Gothic Medium" panose="020B0603020102020204" pitchFamily="34" charset="0"/>
              </a:rPr>
              <a:t>spéculateurs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dans</a:t>
            </a:r>
            <a:r>
              <a:rPr lang="en-GB" sz="2800" dirty="0">
                <a:latin typeface="Franklin Gothic Medium" panose="020B0603020102020204" pitchFamily="34" charset="0"/>
              </a:rPr>
              <a:t> le </a:t>
            </a:r>
            <a:r>
              <a:rPr lang="en-GB" sz="2800" dirty="0" err="1">
                <a:latin typeface="Franklin Gothic Medium" panose="020B0603020102020204" pitchFamily="34" charset="0"/>
              </a:rPr>
              <a:t>marché</a:t>
            </a:r>
            <a:r>
              <a:rPr lang="en-GB" sz="2800" dirty="0">
                <a:latin typeface="Franklin Gothic Medium" panose="020B0603020102020204" pitchFamily="34" charset="0"/>
              </a:rPr>
              <a:t> à </a:t>
            </a:r>
            <a:r>
              <a:rPr lang="en-GB" sz="2800" dirty="0" err="1">
                <a:latin typeface="Franklin Gothic Medium" panose="020B0603020102020204" pitchFamily="34" charset="0"/>
              </a:rPr>
              <a:t>terme</a:t>
            </a:r>
            <a:r>
              <a:rPr lang="en-GB" sz="2800" dirty="0">
                <a:latin typeface="Franklin Gothic Medium" panose="020B0603020102020204" pitchFamily="34" charset="0"/>
              </a:rPr>
              <a:t> de New York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latin typeface="Franklin Gothic Medium" panose="020B0603020102020204" pitchFamily="34" charset="0"/>
              </a:rPr>
              <a:t>Filateurs</a:t>
            </a:r>
            <a:r>
              <a:rPr lang="en-GB" sz="2800" dirty="0">
                <a:latin typeface="Franklin Gothic Medium" panose="020B0603020102020204" pitchFamily="34" charset="0"/>
              </a:rPr>
              <a:t> </a:t>
            </a:r>
            <a:r>
              <a:rPr lang="en-GB" sz="2800" dirty="0" err="1">
                <a:latin typeface="Franklin Gothic Medium" panose="020B0603020102020204" pitchFamily="34" charset="0"/>
              </a:rPr>
              <a:t>achètent</a:t>
            </a:r>
            <a:r>
              <a:rPr lang="en-GB" sz="2800" dirty="0">
                <a:latin typeface="Franklin Gothic Medium" panose="020B0603020102020204" pitchFamily="34" charset="0"/>
              </a:rPr>
              <a:t> ‘on-call’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35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88D2C-5394-492C-85A5-CFAE44D8C28B}"/>
              </a:ext>
            </a:extLst>
          </p:cNvPr>
          <p:cNvSpPr txBox="1"/>
          <p:nvPr/>
        </p:nvSpPr>
        <p:spPr>
          <a:xfrm>
            <a:off x="1691680" y="26064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Where to now?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2018/19 and beyond…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1867C-7421-419D-8CBA-4DFC2989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977"/>
            <a:ext cx="9144000" cy="57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88D2C-5394-492C-85A5-CFAE44D8C28B}"/>
              </a:ext>
            </a:extLst>
          </p:cNvPr>
          <p:cNvSpPr txBox="1"/>
          <p:nvPr/>
        </p:nvSpPr>
        <p:spPr>
          <a:xfrm>
            <a:off x="1691680" y="26064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Un </a:t>
            </a:r>
            <a:r>
              <a:rPr lang="en-GB" sz="3600" dirty="0" err="1">
                <a:latin typeface="Franklin Gothic Medium" panose="020B0603020102020204" pitchFamily="34" charset="0"/>
              </a:rPr>
              <a:t>avenir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incertain</a:t>
            </a:r>
            <a:endParaRPr lang="en-GB" sz="3600" dirty="0">
              <a:latin typeface="Franklin Gothic Medium" panose="020B0603020102020204" pitchFamily="34" charset="0"/>
            </a:endParaRP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2018/19 et au-</a:t>
            </a:r>
            <a:r>
              <a:rPr lang="en-GB" sz="3600" dirty="0" err="1">
                <a:latin typeface="Franklin Gothic Medium" panose="020B0603020102020204" pitchFamily="34" charset="0"/>
              </a:rPr>
              <a:t>delà</a:t>
            </a:r>
            <a:r>
              <a:rPr lang="en-GB" sz="3600" dirty="0">
                <a:latin typeface="Franklin Gothic Medium" panose="020B0603020102020204" pitchFamily="34" charset="0"/>
              </a:rPr>
              <a:t>… beyond…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1867C-7421-419D-8CBA-4DFC2989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977"/>
            <a:ext cx="9144000" cy="57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6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B50E4-093C-4F6C-8854-9BC0A4F1DFBF}"/>
              </a:ext>
            </a:extLst>
          </p:cNvPr>
          <p:cNvSpPr txBox="1"/>
          <p:nvPr/>
        </p:nvSpPr>
        <p:spPr>
          <a:xfrm>
            <a:off x="1556751" y="404664"/>
            <a:ext cx="6030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Cotton Outlook’s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Initial Forecasts for 2018/19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275A2-0CF5-44F8-999B-1AAD3062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9" y="1268760"/>
            <a:ext cx="7479000" cy="47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B50E4-093C-4F6C-8854-9BC0A4F1DFBF}"/>
              </a:ext>
            </a:extLst>
          </p:cNvPr>
          <p:cNvSpPr txBox="1"/>
          <p:nvPr/>
        </p:nvSpPr>
        <p:spPr>
          <a:xfrm>
            <a:off x="1556751" y="404664"/>
            <a:ext cx="6030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Cotton Outlook’s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Initial Forecasts for 2018/19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275A2-0CF5-44F8-999B-1AAD3062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9" y="1268760"/>
            <a:ext cx="7479000" cy="47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48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58C88-B9E0-4ADB-864D-515FB382D377}"/>
              </a:ext>
            </a:extLst>
          </p:cNvPr>
          <p:cNvSpPr/>
          <p:nvPr/>
        </p:nvSpPr>
        <p:spPr>
          <a:xfrm>
            <a:off x="1619672" y="0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Cotton Outlook’s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Initial Forecasts for 2018/19</a:t>
            </a:r>
          </a:p>
          <a:p>
            <a:pPr algn="ctr"/>
            <a:r>
              <a:rPr lang="en-GB" sz="2400" dirty="0">
                <a:latin typeface="Franklin Gothic Medium" panose="020B0603020102020204" pitchFamily="34" charset="0"/>
              </a:rPr>
              <a:t>(1000s tonnes)</a:t>
            </a:r>
          </a:p>
          <a:p>
            <a:pPr algn="ctr"/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967F7-385E-460B-811F-3C61DBAF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" y="1487303"/>
            <a:ext cx="7401858" cy="48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58C88-B9E0-4ADB-864D-515FB382D377}"/>
              </a:ext>
            </a:extLst>
          </p:cNvPr>
          <p:cNvSpPr/>
          <p:nvPr/>
        </p:nvSpPr>
        <p:spPr>
          <a:xfrm>
            <a:off x="107504" y="188640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Franklin Gothic Medium" panose="020B0603020102020204" pitchFamily="34" charset="0"/>
              </a:rPr>
              <a:t>Prévisions</a:t>
            </a:r>
            <a:r>
              <a:rPr lang="en-GB" sz="3200" dirty="0">
                <a:latin typeface="Franklin Gothic Medium" panose="020B0603020102020204" pitchFamily="34" charset="0"/>
              </a:rPr>
              <a:t> </a:t>
            </a:r>
            <a:r>
              <a:rPr lang="en-GB" sz="3200" dirty="0" err="1">
                <a:latin typeface="Franklin Gothic Medium" panose="020B0603020102020204" pitchFamily="34" charset="0"/>
              </a:rPr>
              <a:t>Initiales</a:t>
            </a:r>
            <a:r>
              <a:rPr lang="en-GB" sz="3200" dirty="0">
                <a:latin typeface="Franklin Gothic Medium" panose="020B0603020102020204" pitchFamily="34" charset="0"/>
              </a:rPr>
              <a:t> de Cotton Outlook</a:t>
            </a:r>
          </a:p>
          <a:p>
            <a:pPr algn="ctr"/>
            <a:r>
              <a:rPr lang="en-GB" sz="3200" dirty="0">
                <a:latin typeface="Franklin Gothic Medium" panose="020B0603020102020204" pitchFamily="34" charset="0"/>
              </a:rPr>
              <a:t>pour  2018/19 </a:t>
            </a:r>
          </a:p>
          <a:p>
            <a:pPr algn="ctr"/>
            <a:r>
              <a:rPr lang="en-GB" sz="2400" dirty="0">
                <a:latin typeface="Franklin Gothic Medium" panose="020B0603020102020204" pitchFamily="34" charset="0"/>
              </a:rPr>
              <a:t>(1000s tonnes)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5B474-215B-442B-8314-0A48B629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" y="1988840"/>
            <a:ext cx="7401858" cy="37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1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39BDC-4731-4D23-8441-28F63B3C21C8}"/>
              </a:ext>
            </a:extLst>
          </p:cNvPr>
          <p:cNvSpPr txBox="1"/>
          <p:nvPr/>
        </p:nvSpPr>
        <p:spPr>
          <a:xfrm>
            <a:off x="3922463" y="69269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1250C-BEFF-4001-B7A1-7D3A6D66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044000"/>
            <a:ext cx="7488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39BDC-4731-4D23-8441-28F63B3C21C8}"/>
              </a:ext>
            </a:extLst>
          </p:cNvPr>
          <p:cNvSpPr txBox="1"/>
          <p:nvPr/>
        </p:nvSpPr>
        <p:spPr>
          <a:xfrm>
            <a:off x="3922463" y="692696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Inde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1250C-BEFF-4001-B7A1-7D3A6D66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196752"/>
            <a:ext cx="7488000" cy="46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4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6B069-C71A-4193-8A3A-C04F64B24497}"/>
              </a:ext>
            </a:extLst>
          </p:cNvPr>
          <p:cNvSpPr txBox="1"/>
          <p:nvPr/>
        </p:nvSpPr>
        <p:spPr>
          <a:xfrm>
            <a:off x="1443319" y="404664"/>
            <a:ext cx="6856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India’s Minimum Support Price</a:t>
            </a:r>
          </a:p>
          <a:p>
            <a:pPr algn="ctr"/>
            <a:r>
              <a:rPr lang="en-GB" sz="2400" dirty="0">
                <a:latin typeface="Franklin Gothic Medium" panose="020B0603020102020204" pitchFamily="34" charset="0"/>
              </a:rPr>
              <a:t>(Rupees/100 </a:t>
            </a:r>
            <a:r>
              <a:rPr lang="en-GB" sz="2400" dirty="0" err="1">
                <a:latin typeface="Franklin Gothic Medium" panose="020B0603020102020204" pitchFamily="34" charset="0"/>
              </a:rPr>
              <a:t>kgs</a:t>
            </a:r>
            <a:r>
              <a:rPr lang="en-GB" sz="2400" dirty="0">
                <a:latin typeface="Franklin Gothic Medium" panose="020B0603020102020204" pitchFamily="34" charset="0"/>
              </a:rPr>
              <a:t> seed cotton)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0FC3A-65CE-40F8-A7C5-AD7D189F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33" y="1484784"/>
            <a:ext cx="7456534" cy="48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8083F-0E12-4ABF-9198-2AE3118E49B6}"/>
              </a:ext>
            </a:extLst>
          </p:cNvPr>
          <p:cNvSpPr txBox="1"/>
          <p:nvPr/>
        </p:nvSpPr>
        <p:spPr>
          <a:xfrm>
            <a:off x="1331640" y="404664"/>
            <a:ext cx="733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Cotlook A Index 2008/09 to present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53D8B-A0CB-432E-B706-0DF341DB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55" y="3263859"/>
            <a:ext cx="1321089" cy="330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D0803-6D2E-4FCF-90D2-3A3901D8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3529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6B069-C71A-4193-8A3A-C04F64B24497}"/>
              </a:ext>
            </a:extLst>
          </p:cNvPr>
          <p:cNvSpPr txBox="1"/>
          <p:nvPr/>
        </p:nvSpPr>
        <p:spPr>
          <a:xfrm>
            <a:off x="1443319" y="404664"/>
            <a:ext cx="6856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Prix Minimum </a:t>
            </a:r>
            <a:r>
              <a:rPr lang="en-GB" sz="3600" dirty="0" err="1">
                <a:latin typeface="Franklin Gothic Medium" panose="020B0603020102020204" pitchFamily="34" charset="0"/>
              </a:rPr>
              <a:t>en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Inde</a:t>
            </a:r>
            <a:endParaRPr lang="en-GB" sz="3600" dirty="0">
              <a:latin typeface="Franklin Gothic Medium" panose="020B0603020102020204" pitchFamily="34" charset="0"/>
            </a:endParaRPr>
          </a:p>
          <a:p>
            <a:pPr algn="ctr"/>
            <a:r>
              <a:rPr lang="en-GB" sz="2400" dirty="0">
                <a:latin typeface="Franklin Gothic Medium" panose="020B0603020102020204" pitchFamily="34" charset="0"/>
              </a:rPr>
              <a:t>(Rupees/100 </a:t>
            </a:r>
            <a:r>
              <a:rPr lang="en-GB" sz="2400" dirty="0" err="1">
                <a:latin typeface="Franklin Gothic Medium" panose="020B0603020102020204" pitchFamily="34" charset="0"/>
              </a:rPr>
              <a:t>kgs</a:t>
            </a:r>
            <a:r>
              <a:rPr lang="en-GB" sz="2400" dirty="0">
                <a:latin typeface="Franklin Gothic Medium" panose="020B0603020102020204" pitchFamily="34" charset="0"/>
              </a:rPr>
              <a:t> </a:t>
            </a:r>
            <a:r>
              <a:rPr lang="en-GB" sz="2400" dirty="0" err="1">
                <a:latin typeface="Franklin Gothic Medium" panose="020B0603020102020204" pitchFamily="34" charset="0"/>
              </a:rPr>
              <a:t>coton-graine</a:t>
            </a:r>
            <a:r>
              <a:rPr lang="en-GB" sz="2400" dirty="0">
                <a:latin typeface="Franklin Gothic Medium" panose="020B0603020102020204" pitchFamily="34" charset="0"/>
              </a:rPr>
              <a:t>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0FC3A-65CE-40F8-A7C5-AD7D189F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33" y="1484784"/>
            <a:ext cx="7456534" cy="48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6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1D8FC-63B3-4F5F-98A2-70FD6875AFAB}"/>
              </a:ext>
            </a:extLst>
          </p:cNvPr>
          <p:cNvSpPr txBox="1"/>
          <p:nvPr/>
        </p:nvSpPr>
        <p:spPr>
          <a:xfrm>
            <a:off x="3159017" y="548680"/>
            <a:ext cx="282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United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6DF59-4E5A-4C0D-AB12-2D9256DF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" y="1044000"/>
            <a:ext cx="7488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1D8FC-63B3-4F5F-98A2-70FD6875AFAB}"/>
              </a:ext>
            </a:extLst>
          </p:cNvPr>
          <p:cNvSpPr txBox="1"/>
          <p:nvPr/>
        </p:nvSpPr>
        <p:spPr>
          <a:xfrm>
            <a:off x="3159017" y="548680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Etats-unis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6DF59-4E5A-4C0D-AB12-2D9256DF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044000"/>
            <a:ext cx="7488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5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FA853-30FD-4BD2-B4FE-F937EFD1B933}"/>
              </a:ext>
            </a:extLst>
          </p:cNvPr>
          <p:cNvSpPr txBox="1"/>
          <p:nvPr/>
        </p:nvSpPr>
        <p:spPr>
          <a:xfrm>
            <a:off x="1487879" y="404664"/>
            <a:ext cx="65746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United States sales for 2018/19</a:t>
            </a:r>
          </a:p>
          <a:p>
            <a:pPr algn="ctr"/>
            <a:r>
              <a:rPr lang="en-GB" sz="2800" dirty="0">
                <a:latin typeface="Franklin Gothic Medium" panose="020B0603020102020204" pitchFamily="34" charset="0"/>
              </a:rPr>
              <a:t>(beginning of March)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717DD-22C5-4BE4-A780-BAF6E8B9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3" y="1561288"/>
            <a:ext cx="7775453" cy="48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FA853-30FD-4BD2-B4FE-F937EFD1B933}"/>
              </a:ext>
            </a:extLst>
          </p:cNvPr>
          <p:cNvSpPr txBox="1"/>
          <p:nvPr/>
        </p:nvSpPr>
        <p:spPr>
          <a:xfrm>
            <a:off x="1104639" y="404664"/>
            <a:ext cx="7341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>
                <a:latin typeface="Franklin Gothic Medium" panose="020B0603020102020204" pitchFamily="34" charset="0"/>
              </a:rPr>
              <a:t>Ventes</a:t>
            </a:r>
            <a:r>
              <a:rPr lang="en-GB" sz="3600" dirty="0">
                <a:latin typeface="Franklin Gothic Medium" panose="020B0603020102020204" pitchFamily="34" charset="0"/>
              </a:rPr>
              <a:t> des </a:t>
            </a:r>
            <a:r>
              <a:rPr lang="en-GB" sz="3600" dirty="0" err="1">
                <a:latin typeface="Franklin Gothic Medium" panose="020B0603020102020204" pitchFamily="34" charset="0"/>
              </a:rPr>
              <a:t>Etats-unis</a:t>
            </a:r>
            <a:r>
              <a:rPr lang="en-GB" sz="3600" dirty="0">
                <a:latin typeface="Franklin Gothic Medium" panose="020B0603020102020204" pitchFamily="34" charset="0"/>
              </a:rPr>
              <a:t> pour 2018/19</a:t>
            </a:r>
          </a:p>
          <a:p>
            <a:pPr algn="ctr"/>
            <a:r>
              <a:rPr lang="en-GB" sz="2800" dirty="0">
                <a:latin typeface="Franklin Gothic Medium" panose="020B0603020102020204" pitchFamily="34" charset="0"/>
              </a:rPr>
              <a:t>(début mars)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AF278-2E7D-44BC-B888-DE7FD63C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5"/>
            <a:ext cx="7560840" cy="52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5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4772C-A627-44E1-ADB5-88A6151232A2}"/>
              </a:ext>
            </a:extLst>
          </p:cNvPr>
          <p:cNvSpPr txBox="1"/>
          <p:nvPr/>
        </p:nvSpPr>
        <p:spPr>
          <a:xfrm>
            <a:off x="1259632" y="35234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On-call sales for fixation in 2018/19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DFDFC-2A63-4003-8393-18F2F552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5" y="836713"/>
            <a:ext cx="8799282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BAC9D-14BA-4633-A867-66ABB85BCCD0}"/>
              </a:ext>
            </a:extLst>
          </p:cNvPr>
          <p:cNvSpPr txBox="1"/>
          <p:nvPr/>
        </p:nvSpPr>
        <p:spPr>
          <a:xfrm>
            <a:off x="1097651" y="476672"/>
            <a:ext cx="704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Franklin Gothic Medium" panose="020B0603020102020204" pitchFamily="34" charset="0"/>
              </a:rPr>
              <a:t>Achats</a:t>
            </a:r>
            <a:r>
              <a:rPr lang="en-GB" sz="3600" dirty="0">
                <a:latin typeface="Franklin Gothic Medium" panose="020B0603020102020204" pitchFamily="34" charset="0"/>
              </a:rPr>
              <a:t> ‘on-call’ à fixer </a:t>
            </a:r>
            <a:r>
              <a:rPr lang="en-GB" sz="3600" dirty="0" err="1">
                <a:latin typeface="Franklin Gothic Medium" panose="020B0603020102020204" pitchFamily="34" charset="0"/>
              </a:rPr>
              <a:t>en</a:t>
            </a:r>
            <a:r>
              <a:rPr lang="en-GB" sz="3600" dirty="0">
                <a:latin typeface="Franklin Gothic Medium" panose="020B0603020102020204" pitchFamily="34" charset="0"/>
              </a:rPr>
              <a:t> 2018/19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A8D2B-B3D9-49E9-8C5E-E5CA801E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6" y="980729"/>
            <a:ext cx="8320296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4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D3FFA-A604-49B4-9B8F-F66EC42BB8F4}"/>
              </a:ext>
            </a:extLst>
          </p:cNvPr>
          <p:cNvSpPr txBox="1"/>
          <p:nvPr/>
        </p:nvSpPr>
        <p:spPr>
          <a:xfrm>
            <a:off x="1338984" y="476672"/>
            <a:ext cx="7370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China’s return as the major importer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– but when?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3AC62-F74D-4DFA-9708-DE4724EB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0" y="1556791"/>
            <a:ext cx="8177704" cy="50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D3FFA-A604-49B4-9B8F-F66EC42BB8F4}"/>
              </a:ext>
            </a:extLst>
          </p:cNvPr>
          <p:cNvSpPr txBox="1"/>
          <p:nvPr/>
        </p:nvSpPr>
        <p:spPr>
          <a:xfrm>
            <a:off x="899592" y="476672"/>
            <a:ext cx="767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Retour de la Chine </a:t>
            </a:r>
            <a:r>
              <a:rPr lang="en-GB" sz="3600" dirty="0" err="1">
                <a:latin typeface="Franklin Gothic Medium" panose="020B0603020102020204" pitchFamily="34" charset="0"/>
              </a:rPr>
              <a:t>comme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principal </a:t>
            </a:r>
            <a:r>
              <a:rPr lang="en-GB" sz="3600" dirty="0" err="1">
                <a:latin typeface="Franklin Gothic Medium" panose="020B0603020102020204" pitchFamily="34" charset="0"/>
              </a:rPr>
              <a:t>importateur</a:t>
            </a:r>
            <a:r>
              <a:rPr lang="en-GB" sz="3600" dirty="0">
                <a:latin typeface="Franklin Gothic Medium" panose="020B0603020102020204" pitchFamily="34" charset="0"/>
              </a:rPr>
              <a:t> - </a:t>
            </a:r>
            <a:r>
              <a:rPr lang="en-GB" sz="3600" dirty="0" err="1">
                <a:latin typeface="Franklin Gothic Medium" panose="020B0603020102020204" pitchFamily="34" charset="0"/>
              </a:rPr>
              <a:t>mais</a:t>
            </a:r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quand</a:t>
            </a:r>
            <a:r>
              <a:rPr lang="en-GB" sz="3600" dirty="0">
                <a:latin typeface="Franklin Gothic Medium" panose="020B06030201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3AC62-F74D-4DFA-9708-DE4724EB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0" y="1677001"/>
            <a:ext cx="8177704" cy="49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8083F-0E12-4ABF-9198-2AE3118E49B6}"/>
              </a:ext>
            </a:extLst>
          </p:cNvPr>
          <p:cNvSpPr txBox="1"/>
          <p:nvPr/>
        </p:nvSpPr>
        <p:spPr>
          <a:xfrm>
            <a:off x="467544" y="215914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Franklin Gothic Medium" panose="020B0603020102020204" pitchFamily="34" charset="0"/>
              </a:rPr>
              <a:t>Indice</a:t>
            </a:r>
            <a:r>
              <a:rPr lang="en-GB" sz="3600" dirty="0">
                <a:latin typeface="Franklin Gothic Medium" panose="020B0603020102020204" pitchFamily="34" charset="0"/>
              </a:rPr>
              <a:t> A de Cotlook 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2008/09 au </a:t>
            </a:r>
            <a:r>
              <a:rPr lang="en-GB" sz="3600" dirty="0" err="1">
                <a:latin typeface="Franklin Gothic Medium" panose="020B0603020102020204" pitchFamily="34" charset="0"/>
              </a:rPr>
              <a:t>présent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53D8B-A0CB-432E-B706-0DF341DB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55" y="3263859"/>
            <a:ext cx="1321089" cy="330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D0803-6D2E-4FCF-90D2-3A3901D8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88968"/>
            <a:ext cx="8352928" cy="44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48202-9EF9-4C8C-9DBF-FC311C3C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2208"/>
            <a:ext cx="8820472" cy="5633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D901C-BEAA-4D9C-B9C9-B8E01D16B3AB}"/>
              </a:ext>
            </a:extLst>
          </p:cNvPr>
          <p:cNvSpPr txBox="1"/>
          <p:nvPr/>
        </p:nvSpPr>
        <p:spPr>
          <a:xfrm>
            <a:off x="1331640" y="404664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Cotlook A Index vs. long-term average</a:t>
            </a:r>
          </a:p>
        </p:txBody>
      </p:sp>
    </p:spTree>
    <p:extLst>
      <p:ext uri="{BB962C8B-B14F-4D97-AF65-F5344CB8AC3E}">
        <p14:creationId xmlns:p14="http://schemas.microsoft.com/office/powerpoint/2010/main" val="509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48202-9EF9-4C8C-9DBF-FC311C3C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2208"/>
            <a:ext cx="8820472" cy="5633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D901C-BEAA-4D9C-B9C9-B8E01D16B3AB}"/>
              </a:ext>
            </a:extLst>
          </p:cNvPr>
          <p:cNvSpPr txBox="1"/>
          <p:nvPr/>
        </p:nvSpPr>
        <p:spPr>
          <a:xfrm>
            <a:off x="2599057" y="12043"/>
            <a:ext cx="4796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err="1">
                <a:latin typeface="Franklin Gothic Medium" panose="020B0603020102020204" pitchFamily="34" charset="0"/>
              </a:rPr>
              <a:t>Indice</a:t>
            </a:r>
            <a:r>
              <a:rPr lang="en-GB" sz="3600" dirty="0">
                <a:latin typeface="Franklin Gothic Medium" panose="020B0603020102020204" pitchFamily="34" charset="0"/>
              </a:rPr>
              <a:t> A de Cotlook vs.</a:t>
            </a:r>
          </a:p>
          <a:p>
            <a:pPr algn="ctr"/>
            <a:r>
              <a:rPr lang="en-GB" sz="3600" dirty="0">
                <a:latin typeface="Franklin Gothic Medium" panose="020B0603020102020204" pitchFamily="34" charset="0"/>
              </a:rPr>
              <a:t> </a:t>
            </a:r>
            <a:r>
              <a:rPr lang="en-GB" sz="3600" dirty="0" err="1">
                <a:latin typeface="Franklin Gothic Medium" panose="020B0603020102020204" pitchFamily="34" charset="0"/>
              </a:rPr>
              <a:t>moyenne</a:t>
            </a:r>
            <a:r>
              <a:rPr lang="en-GB" sz="3600" dirty="0">
                <a:latin typeface="Franklin Gothic Medium" panose="020B0603020102020204" pitchFamily="34" charset="0"/>
              </a:rPr>
              <a:t> à long </a:t>
            </a:r>
            <a:r>
              <a:rPr lang="en-GB" sz="3600" dirty="0" err="1">
                <a:latin typeface="Franklin Gothic Medium" panose="020B0603020102020204" pitchFamily="34" charset="0"/>
              </a:rPr>
              <a:t>terme</a:t>
            </a:r>
            <a:endParaRPr lang="en-GB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E7D19-4D0B-4792-9F3A-F96B5866C440}"/>
              </a:ext>
            </a:extLst>
          </p:cNvPr>
          <p:cNvSpPr txBox="1"/>
          <p:nvPr/>
        </p:nvSpPr>
        <p:spPr>
          <a:xfrm>
            <a:off x="2644036" y="548680"/>
            <a:ext cx="385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 panose="020B0603020102020204" pitchFamily="34" charset="0"/>
              </a:rPr>
              <a:t>Four major phases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D4C16-C21D-4F7A-9A1D-145F6D8C9D1C}"/>
              </a:ext>
            </a:extLst>
          </p:cNvPr>
          <p:cNvSpPr txBox="1"/>
          <p:nvPr/>
        </p:nvSpPr>
        <p:spPr>
          <a:xfrm>
            <a:off x="683567" y="1340768"/>
            <a:ext cx="8460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2010/11 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Record prices, extreme volatility, demand destruction</a:t>
            </a: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2011/12 – 2013/14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Global surpluses, China’s policy</a:t>
            </a: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2014/15 – present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Change in China, growth in other markets</a:t>
            </a:r>
          </a:p>
          <a:p>
            <a:endParaRPr lang="en-GB" sz="2400" dirty="0">
              <a:latin typeface="Franklin Gothic Medium" panose="020B06030201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2018/19 forward???</a:t>
            </a:r>
          </a:p>
          <a:p>
            <a:r>
              <a:rPr lang="en-GB" sz="2400" dirty="0">
                <a:latin typeface="Franklin Gothic Medium" panose="020B0603020102020204" pitchFamily="34" charset="0"/>
              </a:rPr>
              <a:t>Chinese import demand, world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40471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9207</TotalTime>
  <Words>633</Words>
  <Application>Microsoft Office PowerPoint</Application>
  <PresentationFormat>On-screen Show (4:3)</PresentationFormat>
  <Paragraphs>161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Franklin Gothic Heavy</vt:lpstr>
      <vt:lpstr>Verdana</vt:lpstr>
      <vt:lpstr>Franklin Gothic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Index 5 Seasons</dc:title>
  <dc:creator>Pam Jones</dc:creator>
  <cp:lastModifiedBy>Pam Jones</cp:lastModifiedBy>
  <cp:revision>337</cp:revision>
  <cp:lastPrinted>2018-03-12T12:57:41Z</cp:lastPrinted>
  <dcterms:created xsi:type="dcterms:W3CDTF">2013-03-12T09:57:33Z</dcterms:created>
  <dcterms:modified xsi:type="dcterms:W3CDTF">2018-03-12T14:51:12Z</dcterms:modified>
</cp:coreProperties>
</file>